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4527" r:id="rId2"/>
    <p:sldMasterId id="2147484539" r:id="rId3"/>
    <p:sldMasterId id="2147484563" r:id="rId4"/>
    <p:sldMasterId id="2147484575" r:id="rId5"/>
    <p:sldMasterId id="2147484587" r:id="rId6"/>
    <p:sldMasterId id="2147484599" r:id="rId7"/>
  </p:sldMasterIdLst>
  <p:notesMasterIdLst>
    <p:notesMasterId r:id="rId50"/>
  </p:notesMasterIdLst>
  <p:handoutMasterIdLst>
    <p:handoutMasterId r:id="rId51"/>
  </p:handoutMasterIdLst>
  <p:sldIdLst>
    <p:sldId id="349" r:id="rId8"/>
    <p:sldId id="676" r:id="rId9"/>
    <p:sldId id="692" r:id="rId10"/>
    <p:sldId id="693" r:id="rId11"/>
    <p:sldId id="694" r:id="rId12"/>
    <p:sldId id="695" r:id="rId13"/>
    <p:sldId id="696" r:id="rId14"/>
    <p:sldId id="697" r:id="rId15"/>
    <p:sldId id="698" r:id="rId16"/>
    <p:sldId id="785" r:id="rId17"/>
    <p:sldId id="699" r:id="rId18"/>
    <p:sldId id="794" r:id="rId19"/>
    <p:sldId id="754" r:id="rId20"/>
    <p:sldId id="795" r:id="rId21"/>
    <p:sldId id="796" r:id="rId22"/>
    <p:sldId id="700" r:id="rId23"/>
    <p:sldId id="797" r:id="rId24"/>
    <p:sldId id="701" r:id="rId25"/>
    <p:sldId id="702" r:id="rId26"/>
    <p:sldId id="756" r:id="rId27"/>
    <p:sldId id="704" r:id="rId28"/>
    <p:sldId id="705" r:id="rId29"/>
    <p:sldId id="706" r:id="rId30"/>
    <p:sldId id="707" r:id="rId31"/>
    <p:sldId id="708" r:id="rId32"/>
    <p:sldId id="792" r:id="rId33"/>
    <p:sldId id="709" r:id="rId34"/>
    <p:sldId id="710" r:id="rId35"/>
    <p:sldId id="766" r:id="rId36"/>
    <p:sldId id="711" r:id="rId37"/>
    <p:sldId id="712" r:id="rId38"/>
    <p:sldId id="757" r:id="rId39"/>
    <p:sldId id="713" r:id="rId40"/>
    <p:sldId id="714" r:id="rId41"/>
    <p:sldId id="715" r:id="rId42"/>
    <p:sldId id="761" r:id="rId43"/>
    <p:sldId id="764" r:id="rId44"/>
    <p:sldId id="760" r:id="rId45"/>
    <p:sldId id="762" r:id="rId46"/>
    <p:sldId id="763" r:id="rId47"/>
    <p:sldId id="765" r:id="rId48"/>
    <p:sldId id="616" r:id="rId49"/>
  </p:sldIdLst>
  <p:sldSz cx="9144000" cy="6858000" type="screen4x3"/>
  <p:notesSz cx="7315200" cy="9601200"/>
  <p:custDataLst>
    <p:tags r:id="rId52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FFCC"/>
    <a:srgbClr val="99FF33"/>
    <a:srgbClr val="0033CC"/>
    <a:srgbClr val="FFFF00"/>
    <a:srgbClr val="FF00FF"/>
    <a:srgbClr val="FF6600"/>
    <a:srgbClr val="008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8" autoAdjust="0"/>
    <p:restoredTop sz="79018" autoAdjust="0"/>
  </p:normalViewPr>
  <p:slideViewPr>
    <p:cSldViewPr>
      <p:cViewPr>
        <p:scale>
          <a:sx n="75" d="100"/>
          <a:sy n="75" d="100"/>
        </p:scale>
        <p:origin x="12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spcBef>
                <a:spcPct val="0"/>
              </a:spcBef>
              <a:defRPr sz="13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spcBef>
                <a:spcPct val="0"/>
              </a:spcBef>
              <a:defRPr sz="1300" u="none"/>
            </a:lvl1pPr>
          </a:lstStyle>
          <a:p>
            <a:pPr>
              <a:defRPr/>
            </a:pPr>
            <a:fld id="{B1469242-60D0-45FC-A4F0-B502C084C2AB}" type="datetimeFigureOut">
              <a:rPr lang="en-US"/>
              <a:pPr>
                <a:defRPr/>
              </a:pPr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spcBef>
                <a:spcPct val="0"/>
              </a:spcBef>
              <a:defRPr sz="13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spcBef>
                <a:spcPct val="0"/>
              </a:spcBef>
              <a:defRPr sz="1300" u="none"/>
            </a:lvl1pPr>
          </a:lstStyle>
          <a:p>
            <a:pPr>
              <a:defRPr/>
            </a:pPr>
            <a:fld id="{DCF5617A-24BB-4951-85C1-068A64967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0T16:31:56.6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19209 7638 0,'211'-36'235,"-52"1"-220,-35 17 1,-89 1-16,88-18 16,-87 35-1,-1 0 1,-53 0 46,-17 0-46,-18 0 0,-35 0-16,35 0 15,-35 0-15,-36 17 16,36 1 0,18-18 15,34 17-16,19-17 1,-1 18 0,18 0-1,0 17 1,0-17 0,0-1-1,0 1 173,0 0-188,0-1 15,0 18 1,0-17 0,0 17-1,35-35 32,89 0-47,52 0 16,-70 0-1,-88 0 1,-1 0 0,-52 18 15,-53 17-31,-89 71 31,107-71-31,-18 36 16,52-36-1,1 1 1,0-19 0,35 1-1,0 17 1,53 36-1,0-36 1,0 18 0,-53-18 15,0-17-31,0-1 16,0 36 15,0-35-16,0 17 1,0-17 0,35-18 15,35 0-15,-52 17-16,0-17 15,-18 18 1,0 35-1,-71-35 1,18 17 0,0 0-1,18 18 1,17-35 0,18-1 30,141-17-46,-52 18 32,-36 0-17,-53-1 1,0 1 0,-36 17-1,19-17-15,-19 0 16,19-1-1,-1-17 1,36 0 0,141-53-1,-71 18 1,-53 35 15,-53 18 0,-52 17-15,-107 35 0,54 19-1,52-36 1,54-1 0,-19-34-1,1 17 1,53-35-1,141 0 1,-18 0 0,-106 0-1,-35 18 32,-18 0-31,18 17 15,-17-35 0,-1 18-15,-17 17 0,17-17-1,0-1 1,-17 36-1,18-53-15,-1 0 16,0 0 0,18 18-1,0-1 95,-17 1-95,-36 17 1,-18 53 0,-35-35-1,71 0-15,0 0 16,0-35-1,17 17 1,36 0 0,70-17-1,70 17 1,-52-17 0,-88 0-1,0 17 16,-18 0-15,0-17 0,-36 17-1,-17 0 1,36 1 0,70-36 93,17 0-109,1-36 0,123-17 16,-106 18-1,-53 35 1,-17 0-1,-53 0 17,-1 0-17,-158 18 1,88-1-16,-17 19 16,-36 17-1,89-18 1,34-17-1,1-18 1,53 0 31,17 0-47,106 0 16,18 0-1,-124 0 1,36 0-16,-54 0 31,-17 17 0,0 18-15,-17 36-16,17-36 16,0-17-1,0 17 1,0 0-1,0-17 1,0 17 15,-18-17-15,-17 35-16,-18 0 16,-35 0-1,52 0 16,1-36-15,35 19 0,0-19-1,159 54 1,53-54 0,-71 1-1,-106-18 1,-35 18-1,0 17 1,-35 18 0,-124 53-1,18 17 1,0 1 0,88-89-1,35-17 16,1 17-15,17-17 78,52-18-16,-16 0-62,70 0-16,35-18 15,-124 18 1,1 0-1,-18 18 17,-71 34-17,-70 19 1,-141 105 0,194-87-1,35-54 1,18-17-1,17-18-15,53 0 47,54 0-15,-37 0-32,-16 0 15,-1 0 16,-17 0 63,17 0-78,0 0-16,18 17 15,18 1 1,-71-1-16,35-17 16,-35 53-1,0-17 1,-53 105 0,-18-53-1,-17 0 1,53-53 15,17-17-15,18 35-1,18-53 1,123 0 0,0 0-1,-106 0 1,1 0-1,-19 0 1,-17 18 62,18-18-31,0 0-47,17 17 16,36-17-1,-1 0 1,18 18 0,-70-18-1,-18 35 1,0 0-1,-18-17-15,-70 35 16,-71 88 0,1 18-1,122-106 1,1-18 0,17 18-1,18-35 1,18-18 15,35 0-15,17 0-1,-70 17 17,-35 1-17,18 17 1,-19-17-1,1-1 1,53-17 15,17 0-31,88 0 16,-87 0 0,-1 0-1,-53 18 32,1-18-31,17 18-16,-18-1 15,0 1 1,-35-18 0,53 18 15,0-1 16,0 1-16,0 0 0,0-1-31,-17-17 16,-18 35-1,-1-17 1,-17 17 0,36 1-1,-19-19 1,19 19 0,17-19-1,35-17 16,18 0-15,0 18 0,-35-1-1,-18 19 1,0-19 0,0 1-1,0 0-15,-18 35 31,-17 17-15,35-35 0,0 1-1,0-19 1,35 36 0,71 0-1,-71-18 1,-35-17-1,-35 88 1,-53 0 0,-1 17-1,36-35 1,18-52 0,18-19-1,17 1 16,105-18-15,19 0 0,35 0-1,-106 0 1,-53 18 0,-36 35 15,-17-36-16,18 18 1,-18 1 0,35-19-1,54-17 1,34 0 0,1-17-16,52-19 15,-87 19 1,-1 17 15,-70 17 0,-89 72-15,18-72 0,18 19-1,70-1 1,1-35-16,-18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u="none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u="none">
                <a:latin typeface="+mn-lt"/>
              </a:defRPr>
            </a:lvl1pPr>
          </a:lstStyle>
          <a:p>
            <a:pPr>
              <a:defRPr/>
            </a:pPr>
            <a:fld id="{95F0D6DF-BE3A-4483-B297-B439420B0534}" type="datetimeFigureOut">
              <a:rPr lang="en-US"/>
              <a:pPr>
                <a:defRPr/>
              </a:pPr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u="none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u="none">
                <a:latin typeface="+mn-lt"/>
              </a:defRPr>
            </a:lvl1pPr>
          </a:lstStyle>
          <a:p>
            <a:pPr>
              <a:defRPr/>
            </a:pPr>
            <a:fld id="{38151EFC-56AD-492B-9EC6-888615173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54EA00-3FE7-45BB-8861-608A115B0E7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Header Placeholder 3"/>
          <p:cNvSpPr>
            <a:spLocks noGrp="1"/>
          </p:cNvSpPr>
          <p:nvPr>
            <p:ph type="hdr" sz="quarter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ME 111 Lecture1 Introduction</a:t>
            </a:r>
          </a:p>
        </p:txBody>
      </p:sp>
      <p:sp>
        <p:nvSpPr>
          <p:cNvPr id="45061" name="Date Placeholder 4"/>
          <p:cNvSpPr>
            <a:spLocks noGrp="1"/>
          </p:cNvSpPr>
          <p:nvPr>
            <p:ph type="dt" sz="quarter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4D50A7-9E2E-4B8B-8A43-F2B926DEEB2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9/10/2019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 Senthilvelan</a:t>
            </a:r>
          </a:p>
        </p:txBody>
      </p:sp>
      <p:sp>
        <p:nvSpPr>
          <p:cNvPr id="45063" name="Slide Number Placeholder 6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8178AF-5882-4A5F-9E72-27D02D2D892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2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IMP : The line passing through the bottom of the capital letter is known as the base line.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151EFC-56AD-492B-9EC6-88861517374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5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75FD1-7ECD-46B3-99C8-A6EE0F9179B4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CE101 Lec1: Introduction and Basics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37F3A-BB05-4587-9A37-8B5E8F8C2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14960A-671C-4B67-8D2E-E6CB867E46C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84F87B-26E4-4EBC-8CB6-6C15BC73DC7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3E7A83-687C-42E4-BF4B-AEC7D84A927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49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73020-6777-47D2-A844-2A83B8B7DB0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47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9F728-A21F-4E72-A2CA-37621DBA66D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54F06-F6FE-4E6E-96A7-A723A38DB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77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E6B85-9CE3-4D05-BD27-A5B120B9382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68CA8-C94C-4BFB-A300-9345CAC1086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6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41697-6767-4B53-BFCA-7F42C043BBC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FF24-F6EF-4D06-A01F-6A4CA212C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7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3FFF34-264B-4092-A016-4794A3CC2C7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E1DBF-E488-4464-B1E1-BA0D46B32C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46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34DBE-6880-4234-BC10-6DBA1643B22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D5AD3A-18CE-4814-8CAA-BCFEFF6B62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3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EEBE9-C645-4FDB-BD98-B0D444A0FEB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12B7E-A3AD-4676-A432-2A0C422032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60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77054"/>
          </a:xfrm>
        </p:spPr>
        <p:txBody>
          <a:bodyPr>
            <a:spAutoFit/>
          </a:bodyPr>
          <a:lstStyle>
            <a:lvl1pPr algn="ctr">
              <a:defRPr sz="2800" b="1" u="sng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 anchor="ctr" anchorCtr="0"/>
          <a:lstStyle>
            <a:lvl1pPr algn="ctr">
              <a:defRPr sz="2400" b="1" i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>
              <a:defRPr/>
            </a:pPr>
            <a:fld id="{D835B95D-9A41-43D8-A97A-668A683E54FF}" type="datetime3">
              <a:rPr lang="en-US" smtClean="0"/>
              <a:t>10 September 2019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 wrap="square" anchor="ctr" anchorCtr="0">
            <a:sp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400" b="1" dirty="0" smtClean="0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 anchor="ctr" anchorCtr="0"/>
          <a:lstStyle>
            <a:lvl1pPr algn="ctr">
              <a:defRPr sz="2400" b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>
              <a:defRPr/>
            </a:pPr>
            <a:fld id="{A1F63554-3180-4DAB-8FBB-F3364C1A10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46714"/>
          </a:xfrm>
        </p:spPr>
        <p:txBody>
          <a:bodyPr>
            <a:spAutoFit/>
          </a:bodyPr>
          <a:lstStyle>
            <a:lvl1pPr algn="just">
              <a:spcBef>
                <a:spcPts val="600"/>
              </a:spcBef>
              <a:spcAft>
                <a:spcPts val="300"/>
              </a:spcAft>
              <a:buClrTx/>
              <a:buSzPct val="80000"/>
              <a:defRPr sz="2400">
                <a:latin typeface="Times New Roman" pitchFamily="18" charset="0"/>
                <a:cs typeface="Times New Roman" pitchFamily="18" charset="0"/>
              </a:defRPr>
            </a:lvl1pPr>
            <a:lvl2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v"/>
              <a:defRPr sz="2000" i="0">
                <a:latin typeface="Times New Roman" pitchFamily="18" charset="0"/>
                <a:cs typeface="Times New Roman" pitchFamily="18" charset="0"/>
              </a:defRPr>
            </a:lvl2pPr>
            <a:lvl3pPr algn="just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 algn="just">
              <a:spcBef>
                <a:spcPts val="600"/>
              </a:spcBef>
              <a:spcAft>
                <a:spcPts val="300"/>
              </a:spcAft>
              <a:buClrTx/>
              <a:defRPr sz="1600"/>
            </a:lvl4pPr>
            <a:lvl5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Ø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9BB38C-825D-45D7-A39C-7797AC3CEB44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789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851D2B-BD3C-4B4C-9EB4-E5C855EC3CA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76F7A3-C711-487B-8187-76B48308CD7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53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EBC66-17A3-4444-A8D4-8A1B91EB034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43DDF-6F38-4511-A906-9276433580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16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AC3643-9123-46BB-934E-D9451AC4B93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0A98E-0CA4-4551-937E-527AA04E6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35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7A8FC-E999-4455-B04D-46B0666F83D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4531E9-BCE6-4820-8ECF-E7E33F7F34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6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8154A-530B-446D-A633-24376902B5A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54F06-F6FE-4E6E-96A7-A723A38DB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87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5C7E2ED-9522-43A2-AA3E-061088D93907}" type="datetime3">
              <a:rPr lang="en-US" smtClean="0"/>
              <a:pPr>
                <a:defRPr/>
              </a:pPr>
              <a:t>10 September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70F68CA8-C94C-4BFB-A300-9345CAC1086B}" type="slidenum">
              <a:rPr lang="en-US" altLang="en-US" smtClean="0"/>
              <a:pPr>
                <a:spcBef>
                  <a:spcPct val="0"/>
                </a:spcBef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225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34B66-98F0-4BBB-B069-C32F84CB45D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FF24-F6EF-4D06-A01F-6A4CA212C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56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01AA2-1959-4C71-A878-6126B29B7F3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E1DBF-E488-4464-B1E1-BA0D46B32C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215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2B458-B77B-43BA-89B9-FD35F0B2284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D5AD3A-18CE-4814-8CAA-BCFEFF6B62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0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84D19-DE48-45B1-B0A8-D2059BF8E73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1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67631-AD61-4667-8568-E25B21CB640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12B7E-A3AD-4676-A432-2A0C422032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92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10D31-3333-4C8A-93FE-DC9E74670D5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1E5DEB-F0EA-46E7-8C9C-42C750CE8E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24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763B1-CEE9-4FF4-86CD-22232324706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76F7A3-C711-487B-8187-76B48308CD7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7457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EE59B9-876C-4B08-8A00-116D4BE9520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43DDF-6F38-4511-A906-9276433580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3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4FBD5-E6A9-433C-AE03-CBD65D22C82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0A98E-0CA4-4551-937E-527AA04E6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03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7DDAC-0866-4383-81F1-EF30B90CD11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4531E9-BCE6-4820-8ECF-E7E33F7F34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2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DF68B-1AC0-4C50-B22A-9E487E048D9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54F06-F6FE-4E6E-96A7-A723A38DB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18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06443-DEB8-4466-A6FF-63F6EC90A6F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68CA8-C94C-4BFB-A300-9345CAC1086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71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7ACEB-FA7E-45C1-8CC4-22E53DF286D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FF24-F6EF-4D06-A01F-6A4CA212C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94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58417-E8AC-4A8E-A32D-9A25F3089D2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E1DBF-E488-4464-B1E1-BA0D46B32C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8AEAB-4330-437E-B854-3EF762A4C21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01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46B44-14DC-489A-99DB-488F955F224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D5AD3A-18CE-4814-8CAA-BCFEFF6B62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43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02712-10AF-4B47-8F25-086E7EDC2D7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12B7E-A3AD-4676-A432-2A0C422032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34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F7BD7D-BDF2-4E2A-9DE9-A825F92C6FA9}" type="datetime3">
              <a:rPr lang="en-US" smtClean="0"/>
              <a:pPr>
                <a:defRPr/>
              </a:pPr>
              <a:t>10 September 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818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BB0A4-63E5-41FC-8766-D5353820750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76F7A3-C711-487B-8187-76B48308CD7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33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986CA9-CDB7-4E5D-8FA1-79446F3A574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43DDF-6F38-4511-A906-9276433580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93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BF42E-D574-4538-9A85-2649CD53F04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0A98E-0CA4-4551-937E-527AA04E6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57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668A1-1C7F-4E72-A921-60DCC8D4E7C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4531E9-BCE6-4820-8ECF-E7E33F7F34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815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62AE2-BC34-4812-82D2-71568F77352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54F06-F6FE-4E6E-96A7-A723A38DB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2064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4AEE1-E8FE-458B-9B18-8855B5EE619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68CA8-C94C-4BFB-A300-9345CAC1086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12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2BBF5-A676-431D-83FC-2DFAC9F4C2F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FF24-F6EF-4D06-A01F-6A4CA212C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6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5518F5-340D-489D-9B1B-250BD86BE47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360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EB9E9-3690-48E6-959E-9DF0326FD88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E1DBF-E488-4464-B1E1-BA0D46B32C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571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9BB74-CECB-416F-8D77-F16F9777410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D5AD3A-18CE-4814-8CAA-BCFEFF6B62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81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1EC37-8A43-4231-8B00-0038B4EB643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12B7E-A3AD-4676-A432-2A0C422032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4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E4F178A-C03E-4C26-9924-C0B748D4CC30}" type="datetime3">
              <a:rPr lang="en-US" smtClean="0"/>
              <a:pPr>
                <a:defRPr/>
              </a:pPr>
              <a:t>10 September 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498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223832-EEC5-41D0-815E-F728263CFE7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76F7A3-C711-487B-8187-76B48308CD7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220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7CBB3-1603-4032-8FED-D7A0B4E57CA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43DDF-6F38-4511-A906-9276433580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67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88389-8736-4605-A504-C64BD408425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0A98E-0CA4-4551-937E-527AA04E6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197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0AF572-1B56-49BB-87FB-C0D2FC827BE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4531E9-BCE6-4820-8ECF-E7E33F7F34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2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EBA687-720F-406C-9113-6C92E735063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54F06-F6FE-4E6E-96A7-A723A38DB1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0458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4348E-9BA4-4BF7-BA40-6D0C6E2E90A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68CA8-C94C-4BFB-A300-9345CAC1086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EF7A1-7A31-4B07-8D36-0750CA9DA43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51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1D767-9899-4EA1-9BD7-ABAD7F4F36E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FF24-F6EF-4D06-A01F-6A4CA212C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05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7D4DDD-EE12-433B-BC47-10BABA4F89C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E1DBF-E488-4464-B1E1-BA0D46B32C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41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74BC-5B80-41FD-8758-49A3C25B8ED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D5AD3A-18CE-4814-8CAA-BCFEFF6B62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39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80D22F-FCA5-4864-B79F-C16DE482450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412B7E-A3AD-4676-A432-2A0C422032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092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DD185E0-CB0E-48E5-90AD-FFFBAB71ED74}" type="datetime3">
              <a:rPr lang="en-US" smtClean="0"/>
              <a:pPr>
                <a:defRPr/>
              </a:pPr>
              <a:t>10 September 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>
            <a:lvl1pPr>
              <a:defRPr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38760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C62D1-0BF7-4330-A6E2-3F3D1ACF174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76F7A3-C711-487B-8187-76B48308CD7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29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49F4D-4ECC-44A9-974F-412B5041586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43DDF-6F38-4511-A906-9276433580F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343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BEE586-AB3E-47F3-981C-BC2E74331FC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0A98E-0CA4-4551-937E-527AA04E6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597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7081C-E1B9-4B10-BE3B-0163AC7B065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4531E9-BCE6-4820-8ECF-E7E33F7F342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9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0C2DD-7903-468F-B004-AA290C83477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888C8-3521-44C8-959A-E1679F93CE9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7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>
            <a:lvl1pPr>
              <a:defRPr sz="12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61E435C-E2AC-45C7-952C-762214637AF4}" type="datetime3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19400" y="6569075"/>
            <a:ext cx="3505200" cy="365125"/>
          </a:xfrm>
        </p:spPr>
        <p:txBody>
          <a:bodyPr/>
          <a:lstStyle>
            <a:lvl1pPr>
              <a:defRPr sz="12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CE101 Lec1: Introduction and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>
            <a:lvl1pPr>
              <a:defRPr sz="1200">
                <a:solidFill>
                  <a:srgbClr val="3333CC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C5C84A4-FEF8-4FB1-9663-19AD76B6A1D4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38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E0BD51D-8BA3-4DCE-A264-63E913D4126A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CE101 Lec1: Introduction and Basics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25A11F-53B3-45DC-85D0-8C2518F7B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639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B841D6-47C6-4017-A874-92FAF1D7F5F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C84A4-FEF8-4FB1-9663-19AD76B6A1D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0"/>
            <a:ext cx="1085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529" r:id="rId2"/>
    <p:sldLayoutId id="2147484530" r:id="rId3"/>
    <p:sldLayoutId id="2147484531" r:id="rId4"/>
    <p:sldLayoutId id="2147484532" r:id="rId5"/>
    <p:sldLayoutId id="2147484533" r:id="rId6"/>
    <p:sldLayoutId id="2147484534" r:id="rId7"/>
    <p:sldLayoutId id="2147484535" r:id="rId8"/>
    <p:sldLayoutId id="2147484536" r:id="rId9"/>
    <p:sldLayoutId id="2147484537" r:id="rId10"/>
    <p:sldLayoutId id="2147484538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Garamond Pro Bol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 Rounded MT Bol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65B28-2272-4DBC-AA51-46934AE6C64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38D0A1-B5AC-4DA9-88C4-8E3C66ABFE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FB455F-3808-41FA-BD0D-B220A50F950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38D0A1-B5AC-4DA9-88C4-8E3C66ABFE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5" r:id="rId2"/>
    <p:sldLayoutId id="2147484566" r:id="rId3"/>
    <p:sldLayoutId id="2147484567" r:id="rId4"/>
    <p:sldLayoutId id="2147484568" r:id="rId5"/>
    <p:sldLayoutId id="2147484569" r:id="rId6"/>
    <p:sldLayoutId id="2147484570" r:id="rId7"/>
    <p:sldLayoutId id="2147484571" r:id="rId8"/>
    <p:sldLayoutId id="2147484572" r:id="rId9"/>
    <p:sldLayoutId id="2147484573" r:id="rId10"/>
    <p:sldLayoutId id="214748457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3C93C8-0B16-4F01-BB55-7648B149423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38D0A1-B5AC-4DA9-88C4-8E3C66ABFE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8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A3022-76D0-478C-A335-5AEF606273C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38D0A1-B5AC-4DA9-88C4-8E3C66ABFE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5FA4B5-BE39-4ADB-942C-5D69DB247E4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CE101 Lec1: Introduction and 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38D0A1-B5AC-4DA9-88C4-8E3C66ABFE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8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601" r:id="rId2"/>
    <p:sldLayoutId id="2147484602" r:id="rId3"/>
    <p:sldLayoutId id="2147484603" r:id="rId4"/>
    <p:sldLayoutId id="2147484604" r:id="rId5"/>
    <p:sldLayoutId id="2147484605" r:id="rId6"/>
    <p:sldLayoutId id="2147484606" r:id="rId7"/>
    <p:sldLayoutId id="2147484607" r:id="rId8"/>
    <p:sldLayoutId id="2147484608" r:id="rId9"/>
    <p:sldLayoutId id="2147484609" r:id="rId10"/>
    <p:sldLayoutId id="214748461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gmadhu@iitg.ac.in" TargetMode="External"/><Relationship Id="rId13" Type="http://schemas.openxmlformats.org/officeDocument/2006/relationships/hyperlink" Target="mailto:bhaskark@iitg.ac.in" TargetMode="External"/><Relationship Id="rId18" Type="http://schemas.openxmlformats.org/officeDocument/2006/relationships/hyperlink" Target="mailto:c.mallikarjuna@iitg.ac.in" TargetMode="External"/><Relationship Id="rId3" Type="http://schemas.openxmlformats.org/officeDocument/2006/relationships/hyperlink" Target="mailto:ghose176104009@iitg.ac.in" TargetMode="External"/><Relationship Id="rId21" Type="http://schemas.openxmlformats.org/officeDocument/2006/relationships/hyperlink" Target="mailto:ganu@iitg.ac.in" TargetMode="External"/><Relationship Id="rId7" Type="http://schemas.openxmlformats.org/officeDocument/2006/relationships/hyperlink" Target="mailto:dhanesh@iitg.ac.in" TargetMode="External"/><Relationship Id="rId12" Type="http://schemas.openxmlformats.org/officeDocument/2006/relationships/hyperlink" Target="mailto:pmkumar@iitg.ac.in" TargetMode="External"/><Relationship Id="rId17" Type="http://schemas.openxmlformats.org/officeDocument/2006/relationships/hyperlink" Target="mailto:priyanka.talukdar@iitg.ac.in" TargetMode="External"/><Relationship Id="rId2" Type="http://schemas.openxmlformats.org/officeDocument/2006/relationships/hyperlink" Target="mailto:subashisa@iitg.ac.in" TargetMode="External"/><Relationship Id="rId16" Type="http://schemas.openxmlformats.org/officeDocument/2006/relationships/hyperlink" Target="mailto:abd@iitg.ac.in" TargetMode="External"/><Relationship Id="rId20" Type="http://schemas.openxmlformats.org/officeDocument/2006/relationships/hyperlink" Target="mailto:kajay@iitg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reeja@iitg.ac.in" TargetMode="External"/><Relationship Id="rId11" Type="http://schemas.openxmlformats.org/officeDocument/2006/relationships/hyperlink" Target="mailto:n.bhargava@iitg.ac.in" TargetMode="External"/><Relationship Id="rId5" Type="http://schemas.openxmlformats.org/officeDocument/2006/relationships/hyperlink" Target="mailto:nelsonm@iitg.ac.in" TargetMode="External"/><Relationship Id="rId15" Type="http://schemas.openxmlformats.org/officeDocument/2006/relationships/hyperlink" Target="mailto:baleshwar@iitg.ac.in" TargetMode="External"/><Relationship Id="rId10" Type="http://schemas.openxmlformats.org/officeDocument/2006/relationships/hyperlink" Target="mailto:maurya@iitg.ac.in" TargetMode="External"/><Relationship Id="rId19" Type="http://schemas.openxmlformats.org/officeDocument/2006/relationships/hyperlink" Target="mailto:saswati.das@iitg.ac.in" TargetMode="External"/><Relationship Id="rId4" Type="http://schemas.openxmlformats.org/officeDocument/2006/relationships/hyperlink" Target="mailto:s.m.hazarika@iitg.ac.in" TargetMode="External"/><Relationship Id="rId9" Type="http://schemas.openxmlformats.org/officeDocument/2006/relationships/hyperlink" Target="mailto:sidd_41@iitg.ac.in" TargetMode="External"/><Relationship Id="rId14" Type="http://schemas.openxmlformats.org/officeDocument/2006/relationships/hyperlink" Target="mailto:partha.das@iitg.ac.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4733925"/>
            <a:ext cx="1581150" cy="1581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49" y="834747"/>
            <a:ext cx="8763000" cy="35086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CE101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Lec1: Introduction and Basics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Part-1: Basics, Equipment, Lines and Lettering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5518404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Indian Institute of Technology Guwahati</a:t>
            </a:r>
            <a:endParaRPr lang="en-US" sz="2400" b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385542"/>
          </a:xfrm>
        </p:spPr>
        <p:txBody>
          <a:bodyPr/>
          <a:lstStyle/>
          <a:p>
            <a:r>
              <a:rPr lang="en-IN" dirty="0"/>
              <a:t>Evaluation Scheme</a:t>
            </a:r>
          </a:p>
          <a:p>
            <a:pPr lvl="1"/>
            <a:r>
              <a:rPr lang="en-IN" dirty="0"/>
              <a:t>Based on the consolidated marks for each group (Lab sheets + End-</a:t>
            </a:r>
            <a:r>
              <a:rPr lang="en-IN" dirty="0" err="1"/>
              <a:t>sem</a:t>
            </a:r>
            <a:r>
              <a:rPr lang="en-IN" dirty="0"/>
              <a:t>), a first-step normalization would be made considering the highest and lowest for the respective group students</a:t>
            </a:r>
          </a:p>
          <a:p>
            <a:pPr lvl="1"/>
            <a:r>
              <a:rPr lang="en-IN" dirty="0"/>
              <a:t>The absolute mid-</a:t>
            </a:r>
            <a:r>
              <a:rPr lang="en-IN" dirty="0" err="1"/>
              <a:t>sem</a:t>
            </a:r>
            <a:r>
              <a:rPr lang="en-IN" dirty="0"/>
              <a:t> marks would be added to normalized marks</a:t>
            </a:r>
          </a:p>
          <a:p>
            <a:pPr lvl="1"/>
            <a:r>
              <a:rPr lang="en-IN" dirty="0"/>
              <a:t>A second round of normalization would be done considering the total marks of all student</a:t>
            </a:r>
          </a:p>
          <a:p>
            <a:pPr lvl="1"/>
            <a:r>
              <a:rPr lang="en-IN" dirty="0"/>
              <a:t>Based on the second-round normalized marks, grades would be awarded considering the mean and standard deviations.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4DFE-6D58-4170-9C6E-A96577138D51}" type="datetime3">
              <a:rPr lang="en-US" smtClean="0"/>
              <a:t>10 September 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60E1-129B-4F39-A556-E1B84557B5ED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9747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700" y="935534"/>
            <a:ext cx="7848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Drawing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is a graphic representation of:</a:t>
            </a:r>
          </a:p>
          <a:p>
            <a:pPr marL="722313" marR="0" lvl="0" indent="-493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 real thing </a:t>
            </a:r>
          </a:p>
          <a:p>
            <a:pPr marL="722313" marR="0" lvl="0" indent="-493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 idea</a:t>
            </a:r>
          </a:p>
          <a:p>
            <a:pPr marL="722313" marR="0" lvl="0" indent="-493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 proposed design for later manufacture or construction </a:t>
            </a:r>
          </a:p>
          <a:p>
            <a:pPr marL="722313" marR="0" lvl="0" indent="-493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L="2286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PICTURE IS WORTH THOUSAND WORDS</a:t>
            </a:r>
          </a:p>
          <a:p>
            <a:pPr marL="2286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Graphic representation:</a:t>
            </a:r>
          </a:p>
          <a:p>
            <a:pPr marL="74295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Artistic: to express aesthetic, philosophic or other abstract ideas</a:t>
            </a:r>
          </a:p>
          <a:p>
            <a:pPr marL="74295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Technical: to represent the design of objects to be built or constructed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9C997CF-AFC8-4F5A-B5C0-AD074C8ABC3E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11</a:t>
            </a:fld>
            <a:endParaRPr lang="en-US" noProof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34745" y="228600"/>
            <a:ext cx="8229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Garamond Pro Bold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Adobe Garamond Pro Bold" pitchFamily="18" charset="0"/>
                <a:ea typeface="+mj-ea"/>
                <a:cs typeface="+mj-cs"/>
              </a:rPr>
              <a:t>What is Engineering Drawing? </a:t>
            </a:r>
          </a:p>
        </p:txBody>
      </p:sp>
    </p:spTree>
    <p:extLst>
      <p:ext uri="{BB962C8B-B14F-4D97-AF65-F5344CB8AC3E}">
        <p14:creationId xmlns:p14="http://schemas.microsoft.com/office/powerpoint/2010/main" val="82860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61E435C-E2AC-45C7-952C-762214637AF4}" type="datetime3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CE101 Lec1: Introduction and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C5C84A4-FEF8-4FB1-9663-19AD76B6A1D4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1000"/>
            <a:ext cx="3516719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543657" y="3020885"/>
            <a:ext cx="3799743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00200"/>
            <a:ext cx="46017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152400" y="236538"/>
            <a:ext cx="9144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Why Drawing for Engineers?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To detail the maximum possible information than the normal vision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8991600" cy="1784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In the process of product development, two steps are involved:</a:t>
            </a:r>
          </a:p>
          <a:p>
            <a:pPr marL="8572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Product specification</a:t>
            </a:r>
          </a:p>
          <a:p>
            <a:pPr marL="857250" marR="0" lvl="1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Product drawing</a:t>
            </a:r>
          </a:p>
          <a:p>
            <a:pPr marL="265113" marR="0" lvl="1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Irrespective of engineering discipline, any engineer should have a bare minimal understanding of engineering drawing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/>
            <a:fld id="{141E63E9-DC5C-4C9A-B15B-3AC8099D7A45}" type="datetime3">
              <a:rPr lang="en-US" noProof="0" smtClean="0"/>
              <a:pPr lvl="0"/>
              <a:t>10 September 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CE101 Lec1: Introduction and Basics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/>
            <a:fld id="{D6E38A90-0165-4AC2-A029-A801A7D69A64}" type="slidenum">
              <a:rPr lang="en-US" altLang="en-US" noProof="0" smtClean="0"/>
              <a:pPr lvl="0"/>
              <a:t>13</a:t>
            </a:fld>
            <a:endParaRPr lang="en-US" altLang="en-US" noProof="0"/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52400" y="2862263"/>
            <a:ext cx="5443538" cy="147637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 simple example: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What do you see from different angles?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These are categorized as different views in engineering drawing. These are vital information when you consider “a product to be developed” in place of a dice</a:t>
            </a:r>
          </a:p>
        </p:txBody>
      </p:sp>
      <p:grpSp>
        <p:nvGrpSpPr>
          <p:cNvPr id="14343" name="Group 32"/>
          <p:cNvGrpSpPr>
            <a:grpSpLocks/>
          </p:cNvGrpSpPr>
          <p:nvPr/>
        </p:nvGrpSpPr>
        <p:grpSpPr bwMode="auto">
          <a:xfrm>
            <a:off x="5583238" y="2306638"/>
            <a:ext cx="3460750" cy="3336925"/>
            <a:chOff x="5530020" y="3368840"/>
            <a:chExt cx="3461580" cy="3336760"/>
          </a:xfrm>
        </p:grpSpPr>
        <p:sp>
          <p:nvSpPr>
            <p:cNvPr id="14346" name="TextBox 25"/>
            <p:cNvSpPr txBox="1">
              <a:spLocks noChangeArrowheads="1"/>
            </p:cNvSpPr>
            <p:nvPr/>
          </p:nvSpPr>
          <p:spPr bwMode="auto">
            <a:xfrm>
              <a:off x="7463492" y="3368840"/>
              <a:ext cx="2968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T</a:t>
              </a:r>
            </a:p>
          </p:txBody>
        </p:sp>
        <p:grpSp>
          <p:nvGrpSpPr>
            <p:cNvPr id="14347" name="Group 26"/>
            <p:cNvGrpSpPr>
              <a:grpSpLocks/>
            </p:cNvGrpSpPr>
            <p:nvPr/>
          </p:nvGrpSpPr>
          <p:grpSpPr bwMode="auto">
            <a:xfrm>
              <a:off x="5530020" y="3489325"/>
              <a:ext cx="3461580" cy="3216275"/>
              <a:chOff x="5530020" y="3505200"/>
              <a:chExt cx="3461580" cy="3216275"/>
            </a:xfrm>
          </p:grpSpPr>
          <p:pic>
            <p:nvPicPr>
              <p:cNvPr id="14348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31" r="-2" b="30223"/>
              <a:stretch>
                <a:fillRect/>
              </a:stretch>
            </p:blipFill>
            <p:spPr bwMode="auto">
              <a:xfrm>
                <a:off x="6629400" y="4343400"/>
                <a:ext cx="1676400" cy="168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 flipV="1">
                <a:off x="5530020" y="5175326"/>
                <a:ext cx="914619" cy="4571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8381854" y="4191125"/>
                <a:ext cx="609746" cy="4571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5714214" y="4343518"/>
                <a:ext cx="730425" cy="3047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 flipV="1">
                <a:off x="8381854" y="5562657"/>
                <a:ext cx="609746" cy="3381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467234" y="3505359"/>
                <a:ext cx="0" cy="685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519634" y="6172227"/>
                <a:ext cx="0" cy="5492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5" name="TextBox 27"/>
              <p:cNvSpPr txBox="1">
                <a:spLocks noChangeArrowheads="1"/>
              </p:cNvSpPr>
              <p:nvPr/>
            </p:nvSpPr>
            <p:spPr bwMode="auto">
              <a:xfrm>
                <a:off x="5562600" y="4022195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BS</a:t>
                </a:r>
              </a:p>
            </p:txBody>
          </p:sp>
          <p:sp>
            <p:nvSpPr>
              <p:cNvPr id="14356" name="TextBox 28"/>
              <p:cNvSpPr txBox="1">
                <a:spLocks noChangeArrowheads="1"/>
              </p:cNvSpPr>
              <p:nvPr/>
            </p:nvSpPr>
            <p:spPr bwMode="auto">
              <a:xfrm>
                <a:off x="5715000" y="5121076"/>
                <a:ext cx="3914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LS</a:t>
                </a:r>
              </a:p>
            </p:txBody>
          </p:sp>
          <p:sp>
            <p:nvSpPr>
              <p:cNvPr id="14357" name="TextBox 29"/>
              <p:cNvSpPr txBox="1">
                <a:spLocks noChangeArrowheads="1"/>
              </p:cNvSpPr>
              <p:nvPr/>
            </p:nvSpPr>
            <p:spPr bwMode="auto">
              <a:xfrm>
                <a:off x="8534400" y="4038600"/>
                <a:ext cx="4212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RS</a:t>
                </a:r>
              </a:p>
            </p:txBody>
          </p:sp>
          <p:sp>
            <p:nvSpPr>
              <p:cNvPr id="14358" name="TextBox 30"/>
              <p:cNvSpPr txBox="1">
                <a:spLocks noChangeArrowheads="1"/>
              </p:cNvSpPr>
              <p:nvPr/>
            </p:nvSpPr>
            <p:spPr bwMode="auto">
              <a:xfrm>
                <a:off x="8523946" y="5345668"/>
                <a:ext cx="39645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FS</a:t>
                </a:r>
              </a:p>
            </p:txBody>
          </p:sp>
          <p:sp>
            <p:nvSpPr>
              <p:cNvPr id="14359" name="TextBox 31"/>
              <p:cNvSpPr txBox="1">
                <a:spLocks noChangeArrowheads="1"/>
              </p:cNvSpPr>
              <p:nvPr/>
            </p:nvSpPr>
            <p:spPr bwMode="auto">
              <a:xfrm>
                <a:off x="7533346" y="6107668"/>
                <a:ext cx="31451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B</a:t>
                </a:r>
              </a:p>
            </p:txBody>
          </p:sp>
        </p:grpSp>
      </p:grpSp>
      <p:sp>
        <p:nvSpPr>
          <p:cNvPr id="14344" name="TextBox 33"/>
          <p:cNvSpPr txBox="1">
            <a:spLocks noChangeArrowheads="1"/>
          </p:cNvSpPr>
          <p:nvPr/>
        </p:nvSpPr>
        <p:spPr bwMode="auto">
          <a:xfrm>
            <a:off x="169863" y="4398963"/>
            <a:ext cx="3727450" cy="120015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T: Top view or plan; B: Bottom 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FS: Front side view or elevation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BS: Back side 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LS: Left side view; RS: Right side view</a:t>
            </a:r>
          </a:p>
        </p:txBody>
      </p:sp>
      <p:sp>
        <p:nvSpPr>
          <p:cNvPr id="14345" name="TextBox 34"/>
          <p:cNvSpPr txBox="1">
            <a:spLocks noChangeArrowheads="1"/>
          </p:cNvSpPr>
          <p:nvPr/>
        </p:nvSpPr>
        <p:spPr bwMode="auto">
          <a:xfrm>
            <a:off x="179388" y="5710238"/>
            <a:ext cx="8407400" cy="6461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All the views have to be successfully perceived and sketched before it can be developed, be it a nano, micro or macro product</a:t>
            </a:r>
          </a:p>
        </p:txBody>
      </p:sp>
    </p:spTree>
    <p:extLst>
      <p:ext uri="{BB962C8B-B14F-4D97-AF65-F5344CB8AC3E}">
        <p14:creationId xmlns:p14="http://schemas.microsoft.com/office/powerpoint/2010/main" val="36658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BB38C-825D-45D7-A39C-7797AC3CEB44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3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BB38C-825D-45D7-A39C-7797AC3CEB44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CE101 Lec1: Introduction and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821E5DEB-F0EA-46E7-8C9C-42C750CE8EBF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"/>
            <a:ext cx="619057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912013"/>
            <a:ext cx="777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make and read correct graphics representations of engineering objects, structures and designs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be able to execute the work with neatness, speed, and accuracy</a:t>
            </a: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4572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visualize the objects in three-dimension space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063CE3-B380-4466-B3BB-853D041C44BF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16</a:t>
            </a:fld>
            <a:endParaRPr lang="en-US" noProof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6700" y="609600"/>
            <a:ext cx="82296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Garamond Pro Bold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Adobe Garamond Pro Bold" pitchFamily="18" charset="0"/>
                <a:ea typeface="+mj-ea"/>
                <a:cs typeface="+mj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2637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t="14060" r="5941" b="6319"/>
          <a:stretch>
            <a:fillRect/>
          </a:stretch>
        </p:blipFill>
        <p:spPr bwMode="auto">
          <a:xfrm>
            <a:off x="2340680" y="2057400"/>
            <a:ext cx="6803319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451104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4B3BF11-FB6C-4434-936E-48957FB7665D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009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80035" y="77152"/>
            <a:ext cx="8863965" cy="678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59AA44-DB75-4F4D-9E35-0AF0EA9945E3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338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0"/>
            <a:ext cx="616762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 b="12950"/>
          <a:stretch>
            <a:fillRect/>
          </a:stretch>
        </p:blipFill>
        <p:spPr bwMode="auto">
          <a:xfrm>
            <a:off x="3143250" y="3474234"/>
            <a:ext cx="6000750" cy="338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8C76632-8B1E-4DD8-BD1E-E61AC5196A7B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590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847207"/>
          </a:xfrm>
        </p:spPr>
        <p:txBody>
          <a:bodyPr/>
          <a:lstStyle/>
          <a:p>
            <a:r>
              <a:rPr lang="en-US" dirty="0"/>
              <a:t>Syllabus (2-0-3-7)</a:t>
            </a:r>
          </a:p>
          <a:p>
            <a:pPr lvl="1"/>
            <a:r>
              <a:rPr lang="en-IN" dirty="0"/>
              <a:t>Importance of engineering drawing: dimensioning and scales</a:t>
            </a:r>
          </a:p>
          <a:p>
            <a:pPr lvl="1"/>
            <a:r>
              <a:rPr lang="en-IN" dirty="0"/>
              <a:t>Conic sections and Curves</a:t>
            </a:r>
          </a:p>
          <a:p>
            <a:pPr lvl="1"/>
            <a:r>
              <a:rPr lang="en-IN" dirty="0"/>
              <a:t>Orthographic projections: Points, lines, planes and solids</a:t>
            </a:r>
          </a:p>
          <a:p>
            <a:pPr lvl="1"/>
            <a:r>
              <a:rPr lang="en-IN" dirty="0"/>
              <a:t>Sections of solids</a:t>
            </a:r>
          </a:p>
          <a:p>
            <a:pPr lvl="1"/>
            <a:r>
              <a:rPr lang="en-IN" dirty="0"/>
              <a:t>Development of surfaces</a:t>
            </a:r>
          </a:p>
          <a:p>
            <a:pPr lvl="1"/>
            <a:r>
              <a:rPr lang="en-IN" dirty="0"/>
              <a:t>Intersection of solids</a:t>
            </a:r>
          </a:p>
          <a:p>
            <a:pPr lvl="1"/>
            <a:r>
              <a:rPr lang="en-IN" dirty="0"/>
              <a:t>Isometric projections</a:t>
            </a:r>
          </a:p>
          <a:p>
            <a:pPr lvl="1"/>
            <a:r>
              <a:rPr lang="en-IN" dirty="0"/>
              <a:t>Introduction to Computer Aided Drafting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2FDA-7D37-45BD-811A-62ED87982FC1}" type="datetime3">
              <a:rPr lang="en-US" smtClean="0"/>
              <a:t>10 September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63554-3180-4DAB-8FBB-F3364C1A10A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Pre-requisites</a:t>
            </a:r>
            <a:endParaRPr lang="en-US" altLang="en-US" sz="3600" b="1" dirty="0">
              <a:solidFill>
                <a:srgbClr val="33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Mini Drafter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Drawing sheet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Instrument box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/>
              <a:t>compasses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/>
              <a:t>dividers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/>
              <a:t>Set-squares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/>
              <a:t>eraser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/>
              <a:t>French curves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Drawing clips, pins or adhesive tape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Pencils: Grades: H, 2H, HB and B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Pencil sharpener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9BD65D-2BC6-4233-A012-40530F2E212E}" type="datetime3">
              <a:rPr kumimoji="0" lang="en-US" sz="120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t>10 September 2019</a:t>
            </a:fld>
            <a:endParaRPr kumimoji="0" lang="en-US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CE101 Lec1: Introduction and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68CA8-C94C-4BFB-A300-9345CAC1086B}" type="slidenum">
              <a:rPr kumimoji="0" lang="en-US" altLang="en-US" sz="120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053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685800"/>
            <a:ext cx="8839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val 2"/>
          <p:cNvSpPr/>
          <p:nvPr/>
        </p:nvSpPr>
        <p:spPr>
          <a:xfrm>
            <a:off x="1143000" y="2286000"/>
            <a:ext cx="3429000" cy="228600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81600" y="2286000"/>
            <a:ext cx="3429000" cy="228600"/>
          </a:xfrm>
          <a:prstGeom prst="ellipse">
            <a:avLst/>
          </a:prstGeom>
          <a:solidFill>
            <a:srgbClr val="FFFF0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149025"/>
            <a:ext cx="7620000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D44AE05-7154-48B3-9858-80C226DEB6E7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6600CC"/>
                </a:solidFill>
                <a:latin typeface="Garamond" pitchFamily="18" charset="0"/>
              </a:rPr>
              <a:t>Prerequisite For Engineering Drawing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85800"/>
            <a:ext cx="1066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93" y="3962400"/>
            <a:ext cx="2601207" cy="2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62000" y="2895600"/>
            <a:ext cx="7543800" cy="3733800"/>
            <a:chOff x="533400" y="2819400"/>
            <a:chExt cx="8172450" cy="38862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901"/>
            <a:stretch>
              <a:fillRect/>
            </a:stretch>
          </p:blipFill>
          <p:spPr bwMode="auto">
            <a:xfrm>
              <a:off x="533400" y="2819400"/>
              <a:ext cx="8172450" cy="38862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ffectLst/>
          </p:spPr>
        </p:pic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4847082" y="3657600"/>
              <a:ext cx="304800" cy="33528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667506" y="3657600"/>
              <a:ext cx="312927" cy="33528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80510" y="3657600"/>
              <a:ext cx="304800" cy="33528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5261864" y="3657600"/>
              <a:ext cx="304800" cy="335280"/>
            </a:xfrm>
            <a:prstGeom prst="ellipse">
              <a:avLst/>
            </a:prstGeom>
            <a:noFill/>
            <a:ln w="38100"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6819" y="648919"/>
            <a:ext cx="438912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645877" y="282656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 Grade Sheet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AC27E15-3E32-4515-B74A-12E37992EAEF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22</a:t>
            </a:fld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Prerequisite For Engineering Drawing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432" y="1259617"/>
            <a:ext cx="4381500" cy="15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3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2" cstate="print"/>
          <a:srcRect l="5299" r="5381" b="8996"/>
          <a:stretch>
            <a:fillRect/>
          </a:stretch>
        </p:blipFill>
        <p:spPr bwMode="auto">
          <a:xfrm>
            <a:off x="76200" y="932360"/>
            <a:ext cx="8991600" cy="531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77095D2-DE8B-4B56-AB00-7A800A0C88CB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23</a:t>
            </a:fld>
            <a:endParaRPr lang="en-US" noProof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Prerequisite For 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125598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33"/>
          <a:stretch>
            <a:fillRect/>
          </a:stretch>
        </p:blipFill>
        <p:spPr bwMode="auto">
          <a:xfrm>
            <a:off x="457199" y="396811"/>
            <a:ext cx="8610601" cy="636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F837705-945C-4E31-80D6-2BC1F56F768B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24</a:t>
            </a:fld>
            <a:endParaRPr lang="en-US" noProof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Prerequisite For 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308274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b="18248"/>
          <a:stretch>
            <a:fillRect/>
          </a:stretch>
        </p:blipFill>
        <p:spPr bwMode="auto">
          <a:xfrm>
            <a:off x="0" y="0"/>
            <a:ext cx="40671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66071" t="7940" b="10670"/>
          <a:stretch>
            <a:fillRect/>
          </a:stretch>
        </p:blipFill>
        <p:spPr bwMode="auto">
          <a:xfrm>
            <a:off x="7696200" y="0"/>
            <a:ext cx="1447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1834" b="15138"/>
          <a:stretch>
            <a:fillRect/>
          </a:stretch>
        </p:blipFill>
        <p:spPr bwMode="auto">
          <a:xfrm>
            <a:off x="4648200" y="228600"/>
            <a:ext cx="272796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 b="12308"/>
          <a:stretch>
            <a:fillRect/>
          </a:stretch>
        </p:blipFill>
        <p:spPr bwMode="auto">
          <a:xfrm>
            <a:off x="53349" y="4161222"/>
            <a:ext cx="3116580" cy="217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 t="19403" r="8808"/>
          <a:stretch>
            <a:fillRect/>
          </a:stretch>
        </p:blipFill>
        <p:spPr bwMode="auto">
          <a:xfrm>
            <a:off x="3358887" y="4732020"/>
            <a:ext cx="2682249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88039" y="2955354"/>
            <a:ext cx="3509010" cy="153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" y="2209800"/>
            <a:ext cx="33813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17920" y="4182873"/>
            <a:ext cx="2926080" cy="225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84660BD-7948-4205-BBEA-247DB1178E99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260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84660BD-7948-4205-BBEA-247DB1178E99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26</a:t>
            </a:fld>
            <a:endParaRPr lang="en-US" noProof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3352800" cy="2402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3464"/>
            <a:ext cx="4291378" cy="2366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0" y="2895600"/>
            <a:ext cx="6019800" cy="33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3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84775"/>
            <a:ext cx="7467600" cy="614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9BE225D-75F2-4E8B-A374-4B8D5B075432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27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Prerequisite For 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2771713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249175" y="-984295"/>
            <a:ext cx="4606638" cy="909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47A6928-667F-4964-AD5B-924354F1D6BD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28</a:t>
            </a:fld>
            <a:endParaRPr 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t>Prerequisite For 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377154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6170" b="24129"/>
          <a:stretch/>
        </p:blipFill>
        <p:spPr>
          <a:xfrm>
            <a:off x="4444385" y="5090613"/>
            <a:ext cx="4690472" cy="1574425"/>
          </a:xfrm>
          <a:prstGeom prst="rect">
            <a:avLst/>
          </a:prstGeom>
        </p:spPr>
      </p:pic>
      <p:sp>
        <p:nvSpPr>
          <p:cNvPr id="28674" name="Rectangle 20"/>
          <p:cNvSpPr>
            <a:spLocks noChangeArrowheads="1"/>
          </p:cNvSpPr>
          <p:nvPr/>
        </p:nvSpPr>
        <p:spPr bwMode="auto">
          <a:xfrm>
            <a:off x="2019300" y="301625"/>
            <a:ext cx="52609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 Language in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Engineering Drawing</a:t>
            </a:r>
          </a:p>
        </p:txBody>
      </p:sp>
      <p:grpSp>
        <p:nvGrpSpPr>
          <p:cNvPr id="28675" name="Group 48"/>
          <p:cNvGrpSpPr>
            <a:grpSpLocks/>
          </p:cNvGrpSpPr>
          <p:nvPr/>
        </p:nvGrpSpPr>
        <p:grpSpPr bwMode="auto">
          <a:xfrm>
            <a:off x="527050" y="1806575"/>
            <a:ext cx="7780338" cy="1041400"/>
            <a:chOff x="332" y="1138"/>
            <a:chExt cx="4901" cy="656"/>
          </a:xfrm>
        </p:grpSpPr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525" y="1138"/>
              <a:ext cx="4708" cy="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“Engineering drawing”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or</a:t>
              </a: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“blueprint”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uses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panose="020B0604020202020204" pitchFamily="34" charset="0"/>
                </a:rPr>
                <a:t>l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ines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 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to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represent the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features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of an object.</a:t>
              </a:r>
            </a:p>
          </p:txBody>
        </p:sp>
        <p:sp>
          <p:nvSpPr>
            <p:cNvPr id="28690" name="Rectangle 22"/>
            <p:cNvSpPr>
              <a:spLocks noChangeArrowheads="1"/>
            </p:cNvSpPr>
            <p:nvPr/>
          </p:nvSpPr>
          <p:spPr bwMode="auto">
            <a:xfrm>
              <a:off x="332" y="1258"/>
              <a:ext cx="135" cy="135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ffectLst>
              <a:prstShdw prst="shdw17" dist="17961" dir="2700000">
                <a:srgbClr val="007A00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6" name="Group 49"/>
          <p:cNvGrpSpPr>
            <a:grpSpLocks/>
          </p:cNvGrpSpPr>
          <p:nvPr/>
        </p:nvGrpSpPr>
        <p:grpSpPr bwMode="auto">
          <a:xfrm>
            <a:off x="514350" y="2974975"/>
            <a:ext cx="7778750" cy="1041400"/>
            <a:chOff x="324" y="1874"/>
            <a:chExt cx="4900" cy="656"/>
          </a:xfrm>
        </p:grpSpPr>
        <p:sp>
          <p:nvSpPr>
            <p:cNvPr id="42019" name="Rectangle 35"/>
            <p:cNvSpPr>
              <a:spLocks noChangeArrowheads="1"/>
            </p:cNvSpPr>
            <p:nvPr/>
          </p:nvSpPr>
          <p:spPr bwMode="auto">
            <a:xfrm>
              <a:off x="517" y="1874"/>
              <a:ext cx="4707" cy="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Features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of an object are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surface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(include </a:t>
              </a: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plane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) 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 charset="0"/>
                  <a:ea typeface="+mn-ea"/>
                  <a:cs typeface="Arial" charset="0"/>
                </a:rPr>
                <a:t>edge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.</a:t>
              </a:r>
            </a:p>
          </p:txBody>
        </p:sp>
        <p:sp>
          <p:nvSpPr>
            <p:cNvPr id="28688" name="Rectangle 36"/>
            <p:cNvSpPr>
              <a:spLocks noChangeArrowheads="1"/>
            </p:cNvSpPr>
            <p:nvPr/>
          </p:nvSpPr>
          <p:spPr bwMode="auto">
            <a:xfrm>
              <a:off x="324" y="1994"/>
              <a:ext cx="135" cy="135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ffectLst>
              <a:prstShdw prst="shdw17" dist="17961" dir="2700000">
                <a:srgbClr val="007A00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7" name="Group 37"/>
          <p:cNvGrpSpPr>
            <a:grpSpLocks/>
          </p:cNvGrpSpPr>
          <p:nvPr/>
        </p:nvGrpSpPr>
        <p:grpSpPr bwMode="auto">
          <a:xfrm>
            <a:off x="2209800" y="4300538"/>
            <a:ext cx="2078038" cy="1871662"/>
            <a:chOff x="272" y="2682"/>
            <a:chExt cx="1632" cy="1470"/>
          </a:xfrm>
        </p:grpSpPr>
        <p:sp>
          <p:nvSpPr>
            <p:cNvPr id="28684" name="Freeform 38"/>
            <p:cNvSpPr>
              <a:spLocks/>
            </p:cNvSpPr>
            <p:nvPr/>
          </p:nvSpPr>
          <p:spPr bwMode="auto">
            <a:xfrm>
              <a:off x="1448" y="3364"/>
              <a:ext cx="456" cy="788"/>
            </a:xfrm>
            <a:custGeom>
              <a:avLst/>
              <a:gdLst>
                <a:gd name="T0" fmla="*/ 0 w 456"/>
                <a:gd name="T1" fmla="*/ 260 h 788"/>
                <a:gd name="T2" fmla="*/ 0 w 456"/>
                <a:gd name="T3" fmla="*/ 788 h 788"/>
                <a:gd name="T4" fmla="*/ 456 w 456"/>
                <a:gd name="T5" fmla="*/ 524 h 788"/>
                <a:gd name="T6" fmla="*/ 456 w 456"/>
                <a:gd name="T7" fmla="*/ 0 h 788"/>
                <a:gd name="T8" fmla="*/ 0 w 456"/>
                <a:gd name="T9" fmla="*/ 260 h 7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6"/>
                <a:gd name="T16" fmla="*/ 0 h 788"/>
                <a:gd name="T17" fmla="*/ 456 w 456"/>
                <a:gd name="T18" fmla="*/ 788 h 7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6" h="788">
                  <a:moveTo>
                    <a:pt x="0" y="260"/>
                  </a:moveTo>
                  <a:lnTo>
                    <a:pt x="0" y="788"/>
                  </a:lnTo>
                  <a:lnTo>
                    <a:pt x="456" y="524"/>
                  </a:lnTo>
                  <a:lnTo>
                    <a:pt x="456" y="0"/>
                  </a:lnTo>
                  <a:lnTo>
                    <a:pt x="0" y="260"/>
                  </a:lnTo>
                  <a:close/>
                </a:path>
              </a:pathLst>
            </a:custGeom>
            <a:gradFill rotWithShape="1">
              <a:gsLst>
                <a:gs pos="0">
                  <a:srgbClr val="009900"/>
                </a:gs>
                <a:gs pos="100000">
                  <a:srgbClr val="33CC3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685" name="Freeform 39"/>
            <p:cNvSpPr>
              <a:spLocks/>
            </p:cNvSpPr>
            <p:nvPr/>
          </p:nvSpPr>
          <p:spPr bwMode="auto">
            <a:xfrm>
              <a:off x="272" y="2945"/>
              <a:ext cx="1176" cy="1206"/>
            </a:xfrm>
            <a:custGeom>
              <a:avLst/>
              <a:gdLst>
                <a:gd name="T0" fmla="*/ 1176 w 1176"/>
                <a:gd name="T1" fmla="*/ 679 h 1206"/>
                <a:gd name="T2" fmla="*/ 0 w 1176"/>
                <a:gd name="T3" fmla="*/ 0 h 1206"/>
                <a:gd name="T4" fmla="*/ 1 w 1176"/>
                <a:gd name="T5" fmla="*/ 534 h 1206"/>
                <a:gd name="T6" fmla="*/ 1174 w 1176"/>
                <a:gd name="T7" fmla="*/ 1206 h 1206"/>
                <a:gd name="T8" fmla="*/ 1176 w 1176"/>
                <a:gd name="T9" fmla="*/ 679 h 1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1206"/>
                <a:gd name="T17" fmla="*/ 1176 w 1176"/>
                <a:gd name="T18" fmla="*/ 1206 h 12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1206">
                  <a:moveTo>
                    <a:pt x="1176" y="679"/>
                  </a:moveTo>
                  <a:lnTo>
                    <a:pt x="0" y="0"/>
                  </a:lnTo>
                  <a:lnTo>
                    <a:pt x="1" y="534"/>
                  </a:lnTo>
                  <a:lnTo>
                    <a:pt x="1174" y="1206"/>
                  </a:lnTo>
                  <a:lnTo>
                    <a:pt x="1176" y="679"/>
                  </a:lnTo>
                  <a:close/>
                </a:path>
              </a:pathLst>
            </a:cu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686" name="Freeform 40"/>
            <p:cNvSpPr>
              <a:spLocks/>
            </p:cNvSpPr>
            <p:nvPr/>
          </p:nvSpPr>
          <p:spPr bwMode="auto">
            <a:xfrm>
              <a:off x="272" y="2682"/>
              <a:ext cx="1630" cy="938"/>
            </a:xfrm>
            <a:custGeom>
              <a:avLst/>
              <a:gdLst>
                <a:gd name="T0" fmla="*/ 1174 w 1630"/>
                <a:gd name="T1" fmla="*/ 938 h 938"/>
                <a:gd name="T2" fmla="*/ 0 w 1630"/>
                <a:gd name="T3" fmla="*/ 260 h 938"/>
                <a:gd name="T4" fmla="*/ 451 w 1630"/>
                <a:gd name="T5" fmla="*/ 0 h 938"/>
                <a:gd name="T6" fmla="*/ 1630 w 1630"/>
                <a:gd name="T7" fmla="*/ 680 h 938"/>
                <a:gd name="T8" fmla="*/ 1174 w 1630"/>
                <a:gd name="T9" fmla="*/ 938 h 9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0"/>
                <a:gd name="T16" fmla="*/ 0 h 938"/>
                <a:gd name="T17" fmla="*/ 1630 w 1630"/>
                <a:gd name="T18" fmla="*/ 938 h 9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0" h="938">
                  <a:moveTo>
                    <a:pt x="1174" y="938"/>
                  </a:moveTo>
                  <a:lnTo>
                    <a:pt x="0" y="260"/>
                  </a:lnTo>
                  <a:lnTo>
                    <a:pt x="451" y="0"/>
                  </a:lnTo>
                  <a:lnTo>
                    <a:pt x="1630" y="680"/>
                  </a:lnTo>
                  <a:lnTo>
                    <a:pt x="1174" y="938"/>
                  </a:lnTo>
                  <a:close/>
                </a:path>
              </a:pathLst>
            </a:custGeom>
            <a:solidFill>
              <a:srgbClr val="33CC33"/>
            </a:solidFill>
            <a:ln w="9525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8" name="Group 50"/>
          <p:cNvGrpSpPr>
            <a:grpSpLocks/>
          </p:cNvGrpSpPr>
          <p:nvPr/>
        </p:nvGrpSpPr>
        <p:grpSpPr bwMode="auto">
          <a:xfrm>
            <a:off x="3176588" y="3776663"/>
            <a:ext cx="1268412" cy="939800"/>
            <a:chOff x="2889" y="2643"/>
            <a:chExt cx="799" cy="592"/>
          </a:xfrm>
        </p:grpSpPr>
        <p:sp>
          <p:nvSpPr>
            <p:cNvPr id="28682" name="Text Box 42"/>
            <p:cNvSpPr txBox="1">
              <a:spLocks noChangeArrowheads="1"/>
            </p:cNvSpPr>
            <p:nvPr/>
          </p:nvSpPr>
          <p:spPr bwMode="auto">
            <a:xfrm>
              <a:off x="2985" y="2643"/>
              <a:ext cx="7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Surface</a:t>
              </a:r>
              <a:endParaRPr kumimoji="0" lang="th-TH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Cordia New" pitchFamily="34" charset="-34"/>
              </a:endParaRPr>
            </a:p>
          </p:txBody>
        </p:sp>
        <p:sp>
          <p:nvSpPr>
            <p:cNvPr id="28683" name="Line 43"/>
            <p:cNvSpPr>
              <a:spLocks noChangeShapeType="1"/>
            </p:cNvSpPr>
            <p:nvPr/>
          </p:nvSpPr>
          <p:spPr bwMode="auto">
            <a:xfrm flipV="1">
              <a:off x="2889" y="2863"/>
              <a:ext cx="289" cy="37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9" name="Group 51"/>
          <p:cNvGrpSpPr>
            <a:grpSpLocks/>
          </p:cNvGrpSpPr>
          <p:nvPr/>
        </p:nvGrpSpPr>
        <p:grpSpPr bwMode="auto">
          <a:xfrm>
            <a:off x="3578225" y="4287838"/>
            <a:ext cx="806450" cy="1074737"/>
            <a:chOff x="3142" y="2965"/>
            <a:chExt cx="508" cy="677"/>
          </a:xfrm>
        </p:grpSpPr>
        <p:sp>
          <p:nvSpPr>
            <p:cNvPr id="28680" name="Line 46"/>
            <p:cNvSpPr>
              <a:spLocks noChangeShapeType="1"/>
            </p:cNvSpPr>
            <p:nvPr/>
          </p:nvSpPr>
          <p:spPr bwMode="auto">
            <a:xfrm flipH="1" flipV="1">
              <a:off x="3360" y="3194"/>
              <a:ext cx="32" cy="44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681" name="Text Box 47"/>
            <p:cNvSpPr txBox="1">
              <a:spLocks noChangeArrowheads="1"/>
            </p:cNvSpPr>
            <p:nvPr/>
          </p:nvSpPr>
          <p:spPr bwMode="auto">
            <a:xfrm>
              <a:off x="3142" y="2965"/>
              <a:ext cx="5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Edge</a:t>
              </a:r>
              <a:endParaRPr kumimoji="0" lang="th-TH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Cordia New" pitchFamily="34" charset="-34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3B14B0-D515-4FC3-B34E-7C44CC32654A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29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21" y="3696669"/>
            <a:ext cx="1558739" cy="154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5441" y="3696669"/>
            <a:ext cx="1870060" cy="1338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559" y="4183952"/>
            <a:ext cx="1835147" cy="18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3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231928"/>
          </a:xfrm>
        </p:spPr>
        <p:txBody>
          <a:bodyPr/>
          <a:lstStyle/>
          <a:p>
            <a:r>
              <a:rPr lang="en-US" dirty="0"/>
              <a:t>Text/Reference Books</a:t>
            </a:r>
          </a:p>
          <a:p>
            <a:pPr lvl="1"/>
            <a:r>
              <a:rPr lang="en-US" dirty="0"/>
              <a:t>N. D. Bhatt and V. M. Panchal, </a:t>
            </a:r>
            <a:r>
              <a:rPr lang="en-US" b="1" dirty="0"/>
              <a:t>Engineering Drawing Plane and Solid Geometry</a:t>
            </a:r>
            <a:r>
              <a:rPr lang="en-US" dirty="0"/>
              <a:t>, 53</a:t>
            </a:r>
            <a:r>
              <a:rPr lang="en-US" baseline="30000" dirty="0"/>
              <a:t>rd</a:t>
            </a:r>
            <a:r>
              <a:rPr lang="en-US" dirty="0"/>
              <a:t> Edition </a:t>
            </a:r>
            <a:r>
              <a:rPr lang="en-US" dirty="0" err="1"/>
              <a:t>Charator</a:t>
            </a:r>
            <a:r>
              <a:rPr lang="en-US" dirty="0"/>
              <a:t> Publishing House, 2014</a:t>
            </a:r>
          </a:p>
          <a:p>
            <a:pPr lvl="1"/>
            <a:r>
              <a:rPr lang="en-US" dirty="0"/>
              <a:t>K. </a:t>
            </a:r>
            <a:r>
              <a:rPr lang="en-US" dirty="0" err="1"/>
              <a:t>Venugopal</a:t>
            </a:r>
            <a:r>
              <a:rPr lang="en-US" dirty="0"/>
              <a:t> and V. </a:t>
            </a:r>
            <a:r>
              <a:rPr lang="en-US" dirty="0" err="1"/>
              <a:t>Prabhu</a:t>
            </a:r>
            <a:r>
              <a:rPr lang="en-US" dirty="0"/>
              <a:t> Raja, </a:t>
            </a:r>
            <a:r>
              <a:rPr lang="en-US" b="1" dirty="0"/>
              <a:t>Engineering Drawing+ AutoCAD</a:t>
            </a:r>
            <a:r>
              <a:rPr lang="en-US" dirty="0"/>
              <a:t>, 5</a:t>
            </a:r>
            <a:r>
              <a:rPr lang="en-US" baseline="30000" dirty="0"/>
              <a:t>th</a:t>
            </a:r>
            <a:r>
              <a:rPr lang="en-US" dirty="0"/>
              <a:t> Edition, New Age International, 2011</a:t>
            </a:r>
          </a:p>
          <a:p>
            <a:pPr lvl="1"/>
            <a:r>
              <a:rPr lang="en-US" dirty="0"/>
              <a:t>D. A. </a:t>
            </a:r>
            <a:r>
              <a:rPr lang="en-US" dirty="0" err="1"/>
              <a:t>Jolhe</a:t>
            </a:r>
            <a:r>
              <a:rPr lang="en-US" dirty="0"/>
              <a:t>, </a:t>
            </a:r>
            <a:r>
              <a:rPr lang="en-US" b="1" dirty="0"/>
              <a:t>Engineering Drawing with an Introduction to AutoCAD</a:t>
            </a:r>
            <a:r>
              <a:rPr lang="en-US" dirty="0"/>
              <a:t>, McGraw Hill Education 2017</a:t>
            </a:r>
          </a:p>
          <a:p>
            <a:pPr lvl="1"/>
            <a:r>
              <a:rPr lang="en-US" dirty="0"/>
              <a:t>W. J. </a:t>
            </a:r>
            <a:r>
              <a:rPr lang="en-US" dirty="0" err="1"/>
              <a:t>Luzadder</a:t>
            </a:r>
            <a:r>
              <a:rPr lang="en-US" dirty="0"/>
              <a:t> and J. M. Duff, </a:t>
            </a:r>
            <a:r>
              <a:rPr lang="en-US" b="1" dirty="0"/>
              <a:t>Fundamentals of Engineering Drawing</a:t>
            </a:r>
            <a:r>
              <a:rPr lang="en-US" dirty="0"/>
              <a:t>, 11</a:t>
            </a:r>
            <a:r>
              <a:rPr lang="en-US" baseline="30000" dirty="0"/>
              <a:t>th</a:t>
            </a:r>
            <a:r>
              <a:rPr lang="en-US" dirty="0"/>
              <a:t> Edition, PHI, 2012</a:t>
            </a:r>
          </a:p>
          <a:p>
            <a:pPr lvl="1"/>
            <a:r>
              <a:rPr lang="en-US" dirty="0"/>
              <a:t>F. E. </a:t>
            </a:r>
            <a:r>
              <a:rPr lang="en-US" dirty="0" err="1"/>
              <a:t>Giesecke</a:t>
            </a:r>
            <a:r>
              <a:rPr lang="en-US" dirty="0"/>
              <a:t>, A. Mitchell, H. C. Spencer, I. L. Hill, R. O. Loving, J. T. </a:t>
            </a:r>
            <a:r>
              <a:rPr lang="en-US" dirty="0" err="1"/>
              <a:t>Dygdon</a:t>
            </a:r>
            <a:r>
              <a:rPr lang="en-US" dirty="0"/>
              <a:t> and J. E. Novak, </a:t>
            </a:r>
            <a:r>
              <a:rPr lang="en-US" b="1" dirty="0"/>
              <a:t>Engineering Drawing</a:t>
            </a:r>
            <a:r>
              <a:rPr lang="en-US" dirty="0"/>
              <a:t>, 8</a:t>
            </a:r>
            <a:r>
              <a:rPr lang="en-US" baseline="30000" dirty="0"/>
              <a:t>th</a:t>
            </a:r>
            <a:r>
              <a:rPr lang="en-US" dirty="0"/>
              <a:t> Edition, Person Prentice Hall, 2000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A567A-33C7-4F21-BB00-44AA6691B2C5}" type="datetime3">
              <a:rPr lang="en-US" smtClean="0"/>
              <a:t>10 September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63554-3180-4DAB-8FBB-F3364C1A10A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47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D25A0A2-EEDA-49AE-8F17-BE26F3AC9B1A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30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838200"/>
            <a:ext cx="8073301" cy="48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A6CC3D0-6B9F-4BFF-8A62-5B344E881BA4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31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533400"/>
            <a:ext cx="7869961" cy="2128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contrast="20000"/>
          </a:blip>
          <a:stretch>
            <a:fillRect/>
          </a:stretch>
        </p:blipFill>
        <p:spPr>
          <a:xfrm>
            <a:off x="1828800" y="2866668"/>
            <a:ext cx="4953000" cy="36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8"/>
          <p:cNvSpPr>
            <a:spLocks noChangeArrowheads="1"/>
          </p:cNvSpPr>
          <p:nvPr/>
        </p:nvSpPr>
        <p:spPr bwMode="auto">
          <a:xfrm>
            <a:off x="457200" y="914400"/>
            <a:ext cx="8305800" cy="18796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444500" y="-27019"/>
            <a:ext cx="8229600" cy="11430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Strokes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pPr lvl="0"/>
            <a:fld id="{0D45E392-AFA2-4C27-AE37-6676637460B9}" type="datetime3">
              <a:rPr lang="en-US" b="1" noProof="0" smtClean="0">
                <a:solidFill>
                  <a:srgbClr val="3333FF"/>
                </a:solidFill>
              </a:rPr>
              <a:t>10 September 2019</a:t>
            </a:fld>
            <a:endParaRPr lang="en-US" b="1" noProof="0" dirty="0">
              <a:solidFill>
                <a:srgbClr val="3333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pPr lvl="0"/>
            <a:r>
              <a:rPr lang="en-US" b="1" noProof="0">
                <a:solidFill>
                  <a:srgbClr val="3333FF"/>
                </a:solidFill>
              </a:rPr>
              <a:t>CE101 Lec1: Introduction and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pPr lvl="0"/>
            <a:fld id="{CF412B7E-A3AD-4676-A432-2A0C4220328C}" type="slidenum">
              <a:rPr lang="en-US" altLang="en-US" sz="1200" noProof="0" smtClean="0">
                <a:solidFill>
                  <a:srgbClr val="3333FF"/>
                </a:solidFill>
              </a:rPr>
              <a:pPr lvl="0"/>
              <a:t>32</a:t>
            </a:fld>
            <a:endParaRPr lang="en-US" altLang="en-US" sz="1200" noProof="0">
              <a:solidFill>
                <a:srgbClr val="3333FF"/>
              </a:solidFill>
            </a:endParaRP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1219200" y="1525588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685800" y="939800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Straight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2743200" y="1525588"/>
            <a:ext cx="4572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H="1">
            <a:off x="3657600" y="1525588"/>
            <a:ext cx="5334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2819400" y="939800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Slanted</a:t>
            </a:r>
          </a:p>
        </p:txBody>
      </p:sp>
      <p:sp>
        <p:nvSpPr>
          <p:cNvPr id="24585" name="Arc 9"/>
          <p:cNvSpPr>
            <a:spLocks/>
          </p:cNvSpPr>
          <p:nvPr/>
        </p:nvSpPr>
        <p:spPr bwMode="auto">
          <a:xfrm rot="7955034" flipV="1">
            <a:off x="7202487" y="1741488"/>
            <a:ext cx="811213" cy="890588"/>
          </a:xfrm>
          <a:custGeom>
            <a:avLst/>
            <a:gdLst>
              <a:gd name="T0" fmla="*/ 0 w 32853"/>
              <a:gd name="T1" fmla="*/ 47550061 h 36085"/>
              <a:gd name="T2" fmla="*/ 410639169 w 32853"/>
              <a:gd name="T3" fmla="*/ 542471391 h 36085"/>
              <a:gd name="T4" fmla="*/ 169413185 w 32853"/>
              <a:gd name="T5" fmla="*/ 324716068 h 36085"/>
              <a:gd name="T6" fmla="*/ 0 60000 65536"/>
              <a:gd name="T7" fmla="*/ 0 60000 65536"/>
              <a:gd name="T8" fmla="*/ 0 60000 65536"/>
              <a:gd name="T9" fmla="*/ 0 w 32853"/>
              <a:gd name="T10" fmla="*/ 0 h 36085"/>
              <a:gd name="T11" fmla="*/ 32853 w 32853"/>
              <a:gd name="T12" fmla="*/ 36085 h 360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-1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-1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6" name="Arc 10"/>
          <p:cNvSpPr>
            <a:spLocks/>
          </p:cNvSpPr>
          <p:nvPr/>
        </p:nvSpPr>
        <p:spPr bwMode="auto">
          <a:xfrm rot="13644966" flipH="1" flipV="1">
            <a:off x="7759700" y="1741488"/>
            <a:ext cx="811213" cy="890587"/>
          </a:xfrm>
          <a:custGeom>
            <a:avLst/>
            <a:gdLst>
              <a:gd name="T0" fmla="*/ 0 w 32853"/>
              <a:gd name="T1" fmla="*/ 47549933 h 36085"/>
              <a:gd name="T2" fmla="*/ 410639169 w 32853"/>
              <a:gd name="T3" fmla="*/ 542469597 h 36085"/>
              <a:gd name="T4" fmla="*/ 169413185 w 32853"/>
              <a:gd name="T5" fmla="*/ 324715506 h 36085"/>
              <a:gd name="T6" fmla="*/ 0 60000 65536"/>
              <a:gd name="T7" fmla="*/ 0 60000 65536"/>
              <a:gd name="T8" fmla="*/ 0 60000 65536"/>
              <a:gd name="T9" fmla="*/ 0 w 32853"/>
              <a:gd name="T10" fmla="*/ 0 h 36085"/>
              <a:gd name="T11" fmla="*/ 32853 w 32853"/>
              <a:gd name="T12" fmla="*/ 36085 h 360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-1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-1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289800" y="939800"/>
            <a:ext cx="123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Curved</a:t>
            </a:r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5105400" y="1982788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4849813" y="939800"/>
            <a:ext cx="167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1841500" y="4368800"/>
            <a:ext cx="1588" cy="1524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H="1">
            <a:off x="3527425" y="4368800"/>
            <a:ext cx="7493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4264025" y="4381500"/>
            <a:ext cx="7874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3781425" y="5381625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1689100" y="4762500"/>
            <a:ext cx="1588" cy="9652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533525" y="43799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H="1">
            <a:off x="3451225" y="4711700"/>
            <a:ext cx="482600" cy="9779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619625" y="4711700"/>
            <a:ext cx="482600" cy="9779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3971925" y="5524500"/>
            <a:ext cx="622300" cy="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3841750" y="43926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4413250" y="43799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4083050" y="5472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602" name="Text Box 27"/>
          <p:cNvSpPr txBox="1">
            <a:spLocks noChangeArrowheads="1"/>
          </p:cNvSpPr>
          <p:nvPr/>
        </p:nvSpPr>
        <p:spPr bwMode="auto">
          <a:xfrm>
            <a:off x="1304925" y="3554413"/>
            <a:ext cx="1055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24603" name="Text Box 28"/>
          <p:cNvSpPr txBox="1">
            <a:spLocks noChangeArrowheads="1"/>
          </p:cNvSpPr>
          <p:nvPr/>
        </p:nvSpPr>
        <p:spPr bwMode="auto">
          <a:xfrm>
            <a:off x="3638550" y="3567113"/>
            <a:ext cx="1169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24604" name="Line 29"/>
          <p:cNvSpPr>
            <a:spLocks noChangeShapeType="1"/>
          </p:cNvSpPr>
          <p:nvPr/>
        </p:nvSpPr>
        <p:spPr bwMode="auto">
          <a:xfrm>
            <a:off x="6797675" y="4406900"/>
            <a:ext cx="1588" cy="1425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05" name="Line 30"/>
          <p:cNvSpPr>
            <a:spLocks noChangeShapeType="1"/>
          </p:cNvSpPr>
          <p:nvPr/>
        </p:nvSpPr>
        <p:spPr bwMode="auto">
          <a:xfrm>
            <a:off x="6784975" y="5819775"/>
            <a:ext cx="847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06" name="Line 31"/>
          <p:cNvSpPr>
            <a:spLocks noChangeShapeType="1"/>
          </p:cNvSpPr>
          <p:nvPr/>
        </p:nvSpPr>
        <p:spPr bwMode="auto">
          <a:xfrm>
            <a:off x="6784975" y="5118100"/>
            <a:ext cx="8509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07" name="Line 32"/>
          <p:cNvSpPr>
            <a:spLocks noChangeShapeType="1"/>
          </p:cNvSpPr>
          <p:nvPr/>
        </p:nvSpPr>
        <p:spPr bwMode="auto">
          <a:xfrm>
            <a:off x="6784975" y="4406900"/>
            <a:ext cx="736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08" name="Arc 33"/>
          <p:cNvSpPr>
            <a:spLocks/>
          </p:cNvSpPr>
          <p:nvPr/>
        </p:nvSpPr>
        <p:spPr bwMode="auto">
          <a:xfrm>
            <a:off x="7496175" y="440372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598 h 43186"/>
              <a:gd name="T4" fmla="*/ 0 w 21600"/>
              <a:gd name="T5" fmla="*/ 97769427 h 43186"/>
              <a:gd name="T6" fmla="*/ 0 60000 65536"/>
              <a:gd name="T7" fmla="*/ 0 60000 65536"/>
              <a:gd name="T8" fmla="*/ 0 60000 65536"/>
              <a:gd name="T9" fmla="*/ 0 w 21600"/>
              <a:gd name="T10" fmla="*/ 0 h 43186"/>
              <a:gd name="T11" fmla="*/ 21600 w 21600"/>
              <a:gd name="T12" fmla="*/ 43186 h 43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09" name="Arc 34"/>
          <p:cNvSpPr>
            <a:spLocks/>
          </p:cNvSpPr>
          <p:nvPr/>
        </p:nvSpPr>
        <p:spPr bwMode="auto">
          <a:xfrm>
            <a:off x="7620000" y="510857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598 h 43186"/>
              <a:gd name="T4" fmla="*/ 0 w 21600"/>
              <a:gd name="T5" fmla="*/ 97769427 h 43186"/>
              <a:gd name="T6" fmla="*/ 0 60000 65536"/>
              <a:gd name="T7" fmla="*/ 0 60000 65536"/>
              <a:gd name="T8" fmla="*/ 0 60000 65536"/>
              <a:gd name="T9" fmla="*/ 0 w 21600"/>
              <a:gd name="T10" fmla="*/ 0 h 43186"/>
              <a:gd name="T11" fmla="*/ 21600 w 21600"/>
              <a:gd name="T12" fmla="*/ 43186 h 43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0" name="Line 35"/>
          <p:cNvSpPr>
            <a:spLocks noChangeShapeType="1"/>
          </p:cNvSpPr>
          <p:nvPr/>
        </p:nvSpPr>
        <p:spPr bwMode="auto">
          <a:xfrm>
            <a:off x="6632575" y="4610100"/>
            <a:ext cx="1588" cy="9906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1" name="Line 36"/>
          <p:cNvSpPr>
            <a:spLocks noChangeShapeType="1"/>
          </p:cNvSpPr>
          <p:nvPr/>
        </p:nvSpPr>
        <p:spPr bwMode="auto">
          <a:xfrm>
            <a:off x="6975475" y="5962650"/>
            <a:ext cx="609600" cy="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2" name="Text Box 37"/>
          <p:cNvSpPr txBox="1">
            <a:spLocks noChangeArrowheads="1"/>
          </p:cNvSpPr>
          <p:nvPr/>
        </p:nvSpPr>
        <p:spPr bwMode="auto">
          <a:xfrm>
            <a:off x="6461125" y="42973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613" name="Text Box 38"/>
          <p:cNvSpPr txBox="1">
            <a:spLocks noChangeArrowheads="1"/>
          </p:cNvSpPr>
          <p:nvPr/>
        </p:nvSpPr>
        <p:spPr bwMode="auto">
          <a:xfrm>
            <a:off x="6708775" y="57705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614" name="Text Box 39"/>
          <p:cNvSpPr txBox="1">
            <a:spLocks noChangeArrowheads="1"/>
          </p:cNvSpPr>
          <p:nvPr/>
        </p:nvSpPr>
        <p:spPr bwMode="auto">
          <a:xfrm>
            <a:off x="6740525" y="5091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4615" name="Line 40"/>
          <p:cNvSpPr>
            <a:spLocks noChangeShapeType="1"/>
          </p:cNvSpPr>
          <p:nvPr/>
        </p:nvSpPr>
        <p:spPr bwMode="auto">
          <a:xfrm>
            <a:off x="6975475" y="5257800"/>
            <a:ext cx="609600" cy="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6" name="Text Box 41"/>
          <p:cNvSpPr txBox="1">
            <a:spLocks noChangeArrowheads="1"/>
          </p:cNvSpPr>
          <p:nvPr/>
        </p:nvSpPr>
        <p:spPr bwMode="auto">
          <a:xfrm>
            <a:off x="6702425" y="41005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617" name="Line 42"/>
          <p:cNvSpPr>
            <a:spLocks noChangeShapeType="1"/>
          </p:cNvSpPr>
          <p:nvPr/>
        </p:nvSpPr>
        <p:spPr bwMode="auto">
          <a:xfrm>
            <a:off x="6937375" y="4267200"/>
            <a:ext cx="609600" cy="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8" name="Arc 43"/>
          <p:cNvSpPr>
            <a:spLocks/>
          </p:cNvSpPr>
          <p:nvPr/>
        </p:nvSpPr>
        <p:spPr bwMode="auto">
          <a:xfrm>
            <a:off x="7524750" y="4271963"/>
            <a:ext cx="498475" cy="812800"/>
          </a:xfrm>
          <a:custGeom>
            <a:avLst/>
            <a:gdLst>
              <a:gd name="T0" fmla="*/ 37486218 w 21600"/>
              <a:gd name="T1" fmla="*/ 0 h 35030"/>
              <a:gd name="T2" fmla="*/ 205779360 w 21600"/>
              <a:gd name="T3" fmla="*/ 437593134 h 35030"/>
              <a:gd name="T4" fmla="*/ 0 w 21600"/>
              <a:gd name="T5" fmla="*/ 267127773 h 35030"/>
              <a:gd name="T6" fmla="*/ 0 60000 65536"/>
              <a:gd name="T7" fmla="*/ 0 60000 65536"/>
              <a:gd name="T8" fmla="*/ 0 60000 65536"/>
              <a:gd name="T9" fmla="*/ 0 w 21600"/>
              <a:gd name="T10" fmla="*/ 0 h 35030"/>
              <a:gd name="T11" fmla="*/ 21600 w 21600"/>
              <a:gd name="T12" fmla="*/ 35030 h 350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rgbClr val="FF505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19" name="Arc 44"/>
          <p:cNvSpPr>
            <a:spLocks/>
          </p:cNvSpPr>
          <p:nvPr/>
        </p:nvSpPr>
        <p:spPr bwMode="auto">
          <a:xfrm flipV="1">
            <a:off x="7600950" y="5157788"/>
            <a:ext cx="498475" cy="812800"/>
          </a:xfrm>
          <a:custGeom>
            <a:avLst/>
            <a:gdLst>
              <a:gd name="T0" fmla="*/ 37486218 w 21600"/>
              <a:gd name="T1" fmla="*/ 0 h 35030"/>
              <a:gd name="T2" fmla="*/ 205779360 w 21600"/>
              <a:gd name="T3" fmla="*/ 437593134 h 35030"/>
              <a:gd name="T4" fmla="*/ 0 w 21600"/>
              <a:gd name="T5" fmla="*/ 267127773 h 35030"/>
              <a:gd name="T6" fmla="*/ 0 60000 65536"/>
              <a:gd name="T7" fmla="*/ 0 60000 65536"/>
              <a:gd name="T8" fmla="*/ 0 60000 65536"/>
              <a:gd name="T9" fmla="*/ 0 w 21600"/>
              <a:gd name="T10" fmla="*/ 0 h 35030"/>
              <a:gd name="T11" fmla="*/ 21600 w 21600"/>
              <a:gd name="T12" fmla="*/ 35030 h 350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rgbClr val="FF505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20" name="Text Box 45"/>
          <p:cNvSpPr txBox="1">
            <a:spLocks noChangeArrowheads="1"/>
          </p:cNvSpPr>
          <p:nvPr/>
        </p:nvSpPr>
        <p:spPr bwMode="auto">
          <a:xfrm>
            <a:off x="7740650" y="41005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4621" name="Text Box 46"/>
          <p:cNvSpPr txBox="1">
            <a:spLocks noChangeArrowheads="1"/>
          </p:cNvSpPr>
          <p:nvPr/>
        </p:nvSpPr>
        <p:spPr bwMode="auto">
          <a:xfrm>
            <a:off x="7997825" y="4986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4622" name="Text Box 47"/>
          <p:cNvSpPr txBox="1">
            <a:spLocks noChangeArrowheads="1"/>
          </p:cNvSpPr>
          <p:nvPr/>
        </p:nvSpPr>
        <p:spPr bwMode="auto">
          <a:xfrm>
            <a:off x="6689725" y="3576638"/>
            <a:ext cx="1169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24623" name="AutoShape 50"/>
          <p:cNvSpPr>
            <a:spLocks noChangeArrowheads="1"/>
          </p:cNvSpPr>
          <p:nvPr/>
        </p:nvSpPr>
        <p:spPr bwMode="auto">
          <a:xfrm>
            <a:off x="444500" y="3263900"/>
            <a:ext cx="8255000" cy="2946400"/>
          </a:xfrm>
          <a:prstGeom prst="roundRect">
            <a:avLst>
              <a:gd name="adj" fmla="val 10667"/>
            </a:avLst>
          </a:prstGeom>
          <a:noFill/>
          <a:ln w="9525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624" name="Text Box 26"/>
          <p:cNvSpPr txBox="1">
            <a:spLocks noChangeArrowheads="1"/>
          </p:cNvSpPr>
          <p:nvPr/>
        </p:nvSpPr>
        <p:spPr bwMode="auto">
          <a:xfrm>
            <a:off x="720725" y="3036888"/>
            <a:ext cx="16081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Examples</a:t>
            </a: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467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F4A7BF-35BA-4768-B446-A4A63EAE0864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33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498" y="914400"/>
            <a:ext cx="8477183" cy="52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EF0AB3D-9530-4770-A204-1A1C5D6AC3B6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34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59" y="914400"/>
            <a:ext cx="8454241" cy="51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B28FCF9-B858-4749-A7A2-0E0866B12F50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35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304800" y="533400"/>
            <a:ext cx="8047981" cy="55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91673"/>
            <a:ext cx="9144000" cy="53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LETTERING</a:t>
            </a:r>
          </a:p>
          <a:p>
            <a:pPr marL="342900" marR="0" lvl="0" indent="-342900" algn="l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Single stroke: Thickness in single stroke lettering is obtained by a single stroke of pencil</a:t>
            </a:r>
          </a:p>
          <a:p>
            <a:pPr marL="800100" lvl="1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The pencil or pen can be lifted while completing a particular letter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Double stroke: line width is greater than that of single stroke Lettering</a:t>
            </a:r>
          </a:p>
          <a:p>
            <a:pPr marL="800100" lvl="1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Repetition of successive single strokes on the initial stroke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Height and Width of Letters</a:t>
            </a:r>
          </a:p>
          <a:p>
            <a:pPr marL="285750" marR="0" lvl="0" indent="-285750" algn="just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BIS (SP 46: 2003) has recommended the heights of letters as: 1.8 mm, 2.5 mm, 3.5 mm, 5 mm, 7 mm, 10 mm, 14 mm and 20 mm. </a:t>
            </a:r>
          </a:p>
          <a:p>
            <a:pPr marL="285750" marR="0" lvl="0" indent="-285750" algn="just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Large-sized letters are used for main titles and headings, medium-sized letters for subtitles and important notes and small-sized letters for dimensions and general notes. </a:t>
            </a:r>
          </a:p>
          <a:p>
            <a:pPr marL="285750" marR="0" lvl="0" indent="-285750" algn="just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The height of letters bears direct relationship with the size of drawing, i.e., large-sized letters for larger drawings and small-sized letters for smaller drawings. </a:t>
            </a:r>
          </a:p>
          <a:p>
            <a:pPr marL="285750" marR="0" lvl="0" indent="-285750" algn="just" defTabSz="914400" rtl="0" eaLnBrk="1" fontAlgn="auto" latinLnBrk="0" hangingPunct="1"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The height-to-width ratio varies from letter to letter. Most of the letters follow the ratio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Arial" panose="020B0604020202020204" pitchFamily="34" charset="0"/>
              </a:rPr>
              <a:t>7 : 5 or 7 : 6.</a:t>
            </a:r>
          </a:p>
        </p:txBody>
      </p:sp>
      <p:pic>
        <p:nvPicPr>
          <p:cNvPr id="2355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4"/>
          <a:stretch>
            <a:fillRect/>
          </a:stretch>
        </p:blipFill>
        <p:spPr bwMode="auto">
          <a:xfrm>
            <a:off x="2019300" y="5233987"/>
            <a:ext cx="5105400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842C8-6752-4E3B-A04D-C670C759FBA8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 September 2019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CE101 Lec1: Introduction and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1E5DEB-F0EA-46E7-8C9C-42C750CE8EBF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E1D04A-F5C1-4037-90E7-B89BCA4FE44D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37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rcRect t="22291"/>
          <a:stretch/>
        </p:blipFill>
        <p:spPr>
          <a:xfrm>
            <a:off x="685800" y="990600"/>
            <a:ext cx="7696200" cy="43836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77200" y="5867400"/>
            <a:ext cx="609600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96200" y="487680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2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3444890-0DBB-46EF-AB67-E5A18AE9794B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5C84A4-FEF8-4FB1-9663-19AD76B6A1D4}" type="slidenum">
              <a:rPr lang="en-US" noProof="0" smtClean="0"/>
              <a:pPr lvl="0"/>
              <a:t>38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D9"/>
              </a:clrFrom>
              <a:clrTo>
                <a:srgbClr val="FFFFD9">
                  <a:alpha val="0"/>
                </a:srgbClr>
              </a:clrTo>
            </a:clrChange>
          </a:blip>
          <a:srcRect b="19561"/>
          <a:stretch/>
        </p:blipFill>
        <p:spPr>
          <a:xfrm>
            <a:off x="0" y="685800"/>
            <a:ext cx="9128760" cy="5078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4F9571-B7B3-4D8F-A263-35DD3FF0839E}"/>
                  </a:ext>
                </a:extLst>
              </p14:cNvPr>
              <p14:cNvContentPartPr/>
              <p14:nvPr/>
            </p14:nvContentPartPr>
            <p14:xfrm>
              <a:off x="6769080" y="2698920"/>
              <a:ext cx="406800" cy="266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4F9571-B7B3-4D8F-A263-35DD3FF083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3240" y="2635560"/>
                <a:ext cx="43812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537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"/>
          <a:stretch>
            <a:fillRect/>
          </a:stretch>
        </p:blipFill>
        <p:spPr bwMode="auto">
          <a:xfrm>
            <a:off x="990600" y="397224"/>
            <a:ext cx="7192962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2590800" y="239712"/>
            <a:ext cx="541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Vertical Capital Letters and Numeric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A865AE6-0F75-4467-9B57-3A7197C39092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1E5DEB-F0EA-46E7-8C9C-42C750CE8EBF}" type="slidenum">
              <a:rPr lang="en-US" altLang="en-US" noProof="0" smtClean="0"/>
              <a:pPr lvl="0"/>
              <a:t>39</a:t>
            </a:fld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187006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Instructor / Lecture Classes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84B4E5-49AA-415B-BC84-AC4FA8DF61A4}" type="datetime3">
              <a:rPr lang="en-US" smtClean="0"/>
              <a:t>10 September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63554-3180-4DAB-8FBB-F3364C1A10A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315639"/>
            <a:ext cx="8640000" cy="1346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10508"/>
            <a:ext cx="8640000" cy="1161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86400"/>
            <a:ext cx="8640000" cy="1026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43990"/>
            <a:ext cx="8640000" cy="10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26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1"/>
          <a:stretch>
            <a:fillRect/>
          </a:stretch>
        </p:blipFill>
        <p:spPr bwMode="auto">
          <a:xfrm>
            <a:off x="457200" y="990600"/>
            <a:ext cx="83153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2"/>
          <p:cNvSpPr txBox="1">
            <a:spLocks noChangeArrowheads="1"/>
          </p:cNvSpPr>
          <p:nvPr/>
        </p:nvSpPr>
        <p:spPr bwMode="auto">
          <a:xfrm>
            <a:off x="3276600" y="457200"/>
            <a:ext cx="541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Vertical Lowercase Letters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EE0EA4-6A29-4491-81BB-D6CF1F1409B9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1E5DEB-F0EA-46E7-8C9C-42C750CE8EBF}" type="slidenum">
              <a:rPr lang="en-US" altLang="en-US" noProof="0" smtClean="0"/>
              <a:pPr lvl="0"/>
              <a:t>40</a:t>
            </a:fld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2423463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633413"/>
            <a:ext cx="85344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Lettering Rules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Draw letters as simple as possible. Artistic or cursive lettering should be strictly avoided.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Draw letters symmetrical about the vertical axis or horizontal axis. Asymmetric letters like, F, R, Z, 4, etc., may be drawn as they are.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Round-off the sharp corners wherever necessary, e.g., D, P, S, etc.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Draw all letters legible and uniform.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The height of all the letters in one line should be the same.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Use single stroke vertical CAPITAL letters as much as possible.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19FC014-6604-45EA-8E13-B08E8FC02091}" type="datetime3">
              <a:rPr lang="en-US" noProof="0" smtClean="0"/>
              <a:pPr lvl="0"/>
              <a:t>10 September 2019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CE101 Lec1: Introduction and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1E5DEB-F0EA-46E7-8C9C-42C750CE8EBF}" type="slidenum">
              <a:rPr lang="en-US" altLang="en-US" noProof="0" smtClean="0"/>
              <a:pPr lvl="0"/>
              <a:t>41</a:t>
            </a:fld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3026943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77838"/>
          </a:xfrm>
        </p:spPr>
        <p:txBody>
          <a:bodyPr/>
          <a:lstStyle/>
          <a:p>
            <a:endParaRPr lang="en-US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2458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A46391-36C5-4E8F-9A28-DEE2307AC4DC}" type="datetime3">
              <a:rPr lang="en-US" smtClean="0"/>
              <a:t>10 September 2019</a:t>
            </a:fld>
            <a:endParaRPr lang="en-US"/>
          </a:p>
        </p:txBody>
      </p:sp>
      <p:sp>
        <p:nvSpPr>
          <p:cNvPr id="2458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numCol="1" compatLnSpc="1">
            <a:prstTxWarp prst="textNoShape">
              <a:avLst/>
            </a:prstTxWarp>
          </a:bodyPr>
          <a:lstStyle/>
          <a:p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CF9E6A8-9258-4FD3-AC67-B2EA2894B8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/>
          </a:p>
        </p:txBody>
      </p: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00200"/>
            <a:ext cx="61722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3810000"/>
            <a:ext cx="5867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i="1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Thank You for Patient Hearing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0.06511 -0.05139 0.13038 -0.10278 0.10365 -0.14514 C 0.07708 -0.1875 -0.11232 -0.20741 -0.15972 -0.25324 C -0.20712 -0.29908 -0.19444 -0.35972 -0.18177 -0.42037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-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Lab Class and Lab Instructor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B978D6-63C8-4F5F-BD17-17F5A39E721E}" type="datetime3">
              <a:rPr lang="en-US" smtClean="0"/>
              <a:t>10 September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63554-3180-4DAB-8FBB-F3364C1A10A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02831"/>
              </p:ext>
            </p:extLst>
          </p:nvPr>
        </p:nvGraphicFramePr>
        <p:xfrm>
          <a:off x="152401" y="1405895"/>
          <a:ext cx="8678416" cy="5061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599">
                  <a:extLst>
                    <a:ext uri="{9D8B030D-6E8A-4147-A177-3AD203B41FA5}">
                      <a16:colId xmlns:a16="http://schemas.microsoft.com/office/drawing/2014/main" val="2641155415"/>
                    </a:ext>
                  </a:extLst>
                </a:gridCol>
                <a:gridCol w="1821208">
                  <a:extLst>
                    <a:ext uri="{9D8B030D-6E8A-4147-A177-3AD203B41FA5}">
                      <a16:colId xmlns:a16="http://schemas.microsoft.com/office/drawing/2014/main" val="1378186636"/>
                    </a:ext>
                  </a:extLst>
                </a:gridCol>
                <a:gridCol w="1956115">
                  <a:extLst>
                    <a:ext uri="{9D8B030D-6E8A-4147-A177-3AD203B41FA5}">
                      <a16:colId xmlns:a16="http://schemas.microsoft.com/office/drawing/2014/main" val="1266471152"/>
                    </a:ext>
                  </a:extLst>
                </a:gridCol>
                <a:gridCol w="1956115">
                  <a:extLst>
                    <a:ext uri="{9D8B030D-6E8A-4147-A177-3AD203B41FA5}">
                      <a16:colId xmlns:a16="http://schemas.microsoft.com/office/drawing/2014/main" val="473166921"/>
                    </a:ext>
                  </a:extLst>
                </a:gridCol>
                <a:gridCol w="1954379">
                  <a:extLst>
                    <a:ext uri="{9D8B030D-6E8A-4147-A177-3AD203B41FA5}">
                      <a16:colId xmlns:a16="http://schemas.microsoft.com/office/drawing/2014/main" val="3969551617"/>
                    </a:ext>
                  </a:extLst>
                </a:gridCol>
              </a:tblGrid>
              <a:tr h="8435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Day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9 AM - 12 PM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2 PM - 5 PM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8153"/>
                  </a:ext>
                </a:extLst>
              </a:tr>
              <a:tr h="843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>
                          <a:effectLst/>
                        </a:rPr>
                        <a:t>Monday</a:t>
                      </a:r>
                      <a:endParaRPr lang="en-IN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3A (Instructor - TVB)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</a:t>
                      </a:r>
                      <a:r>
                        <a:rPr lang="en-US" sz="1200" b="0" dirty="0" err="1">
                          <a:effectLst/>
                        </a:rPr>
                        <a:t>Subashisa</a:t>
                      </a:r>
                      <a:r>
                        <a:rPr lang="en-US" sz="1200" b="0" dirty="0">
                          <a:effectLst/>
                        </a:rPr>
                        <a:t> Dutta (CE), </a:t>
                      </a:r>
                      <a:r>
                        <a:rPr lang="en-US" sz="1200" b="0" u="sng" dirty="0" err="1">
                          <a:effectLst/>
                          <a:hlinkClick r:id="rId2"/>
                        </a:rPr>
                        <a:t>subashisa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3B (Instructor - AK)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Mr. </a:t>
                      </a:r>
                      <a:r>
                        <a:rPr lang="en-IN" sz="1200" b="0" dirty="0" err="1">
                          <a:effectLst/>
                        </a:rPr>
                        <a:t>Bedabrata</a:t>
                      </a:r>
                      <a:r>
                        <a:rPr lang="en-IN" sz="1200" b="0" dirty="0">
                          <a:effectLst/>
                        </a:rPr>
                        <a:t> </a:t>
                      </a:r>
                      <a:r>
                        <a:rPr lang="en-IN" sz="1200" b="0" dirty="0" err="1">
                          <a:effectLst/>
                        </a:rPr>
                        <a:t>Ghose</a:t>
                      </a:r>
                      <a:r>
                        <a:rPr lang="en-IN" sz="1200" b="0" dirty="0">
                          <a:effectLst/>
                        </a:rPr>
                        <a:t> (CE) </a:t>
                      </a:r>
                      <a:r>
                        <a:rPr lang="en-IN" sz="1200" b="0" u="sng" dirty="0">
                          <a:effectLst/>
                          <a:hlinkClick r:id="rId3"/>
                        </a:rPr>
                        <a:t>ghose176104009</a:t>
                      </a:r>
                      <a:r>
                        <a:rPr lang="en-IN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8A (Instructor - AD)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</a:t>
                      </a:r>
                      <a:r>
                        <a:rPr lang="en-US" sz="1200" b="0" dirty="0" err="1">
                          <a:effectLst/>
                        </a:rPr>
                        <a:t>Shyamanta</a:t>
                      </a:r>
                      <a:r>
                        <a:rPr lang="en-US" sz="1200" b="0" dirty="0">
                          <a:effectLst/>
                        </a:rPr>
                        <a:t> M Hazarika (ME), </a:t>
                      </a:r>
                      <a:r>
                        <a:rPr lang="en-US" sz="1200" b="0" u="sng" dirty="0" err="1">
                          <a:effectLst/>
                          <a:hlinkClick r:id="rId4"/>
                        </a:rPr>
                        <a:t>s.m.hazarika</a:t>
                      </a:r>
                      <a:r>
                        <a:rPr lang="en-US" sz="1200" b="0" dirty="0">
                          <a:effectLst/>
                        </a:rPr>
                        <a:t>, 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8B (Instructor - VK)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Nelson </a:t>
                      </a:r>
                      <a:r>
                        <a:rPr lang="en-US" sz="1200" b="0" dirty="0" err="1">
                          <a:effectLst/>
                        </a:rPr>
                        <a:t>Muthu</a:t>
                      </a:r>
                      <a:r>
                        <a:rPr lang="en-US" sz="1200" b="0" dirty="0">
                          <a:effectLst/>
                        </a:rPr>
                        <a:t> (ME)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5"/>
                        </a:rPr>
                        <a:t>nelsonm</a:t>
                      </a:r>
                      <a:r>
                        <a:rPr lang="en-US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76903"/>
                  </a:ext>
                </a:extLst>
              </a:tr>
              <a:tr h="843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Tuesday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1A (Instructor - TVB)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</a:t>
                      </a:r>
                      <a:r>
                        <a:rPr lang="en-US" sz="1200" b="0" dirty="0" err="1">
                          <a:effectLst/>
                        </a:rPr>
                        <a:t>Sreeja</a:t>
                      </a:r>
                      <a:r>
                        <a:rPr lang="en-US" sz="1200" b="0" dirty="0">
                          <a:effectLst/>
                        </a:rPr>
                        <a:t> P.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6"/>
                        </a:rPr>
                        <a:t>sreeja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1B (Instructor - TVB)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Mr. </a:t>
                      </a:r>
                      <a:r>
                        <a:rPr lang="en-IN" sz="1200" b="0" dirty="0" err="1">
                          <a:effectLst/>
                        </a:rPr>
                        <a:t>Dhanesh</a:t>
                      </a:r>
                      <a:r>
                        <a:rPr lang="en-IN" sz="1200" b="0" dirty="0">
                          <a:effectLst/>
                        </a:rPr>
                        <a:t> Sing Das (CE)</a:t>
                      </a:r>
                      <a:br>
                        <a:rPr lang="en-IN" sz="1200" b="0" dirty="0">
                          <a:effectLst/>
                        </a:rPr>
                      </a:br>
                      <a:r>
                        <a:rPr lang="en-IN" sz="1200" b="0" u="sng" dirty="0" err="1">
                          <a:effectLst/>
                          <a:hlinkClick r:id="rId7"/>
                        </a:rPr>
                        <a:t>dhanesh</a:t>
                      </a:r>
                      <a:r>
                        <a:rPr lang="en-IN" sz="1200" b="0" dirty="0">
                          <a:effectLst/>
                        </a:rPr>
                        <a:t>, 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6A (Instructor - AD)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G </a:t>
                      </a:r>
                      <a:r>
                        <a:rPr lang="en-US" sz="1200" b="0" dirty="0" err="1">
                          <a:effectLst/>
                        </a:rPr>
                        <a:t>Madhusudana</a:t>
                      </a:r>
                      <a:r>
                        <a:rPr lang="en-US" sz="1200" b="0" dirty="0">
                          <a:effectLst/>
                        </a:rPr>
                        <a:t> (ME)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8"/>
                        </a:rPr>
                        <a:t>gmadhu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6B (Instructor - AD)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Mr. </a:t>
                      </a:r>
                      <a:r>
                        <a:rPr lang="en-IN" sz="1200" b="0" dirty="0" err="1">
                          <a:effectLst/>
                        </a:rPr>
                        <a:t>Siddharth</a:t>
                      </a:r>
                      <a:r>
                        <a:rPr lang="en-IN" sz="1200" b="0" dirty="0">
                          <a:effectLst/>
                        </a:rPr>
                        <a:t> </a:t>
                      </a:r>
                      <a:r>
                        <a:rPr lang="en-IN" sz="1200" b="0" dirty="0" err="1">
                          <a:effectLst/>
                        </a:rPr>
                        <a:t>Garia</a:t>
                      </a:r>
                      <a:r>
                        <a:rPr lang="en-IN" sz="1200" b="0" dirty="0">
                          <a:effectLst/>
                        </a:rPr>
                        <a:t> (CE) </a:t>
                      </a:r>
                      <a:r>
                        <a:rPr lang="en-IN" sz="1200" b="0" u="sng" dirty="0">
                          <a:effectLst/>
                          <a:hlinkClick r:id="rId9"/>
                        </a:rPr>
                        <a:t>sidd_41</a:t>
                      </a:r>
                      <a:r>
                        <a:rPr lang="en-IN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30710"/>
                  </a:ext>
                </a:extLst>
              </a:tr>
              <a:tr h="843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>
                          <a:effectLst/>
                        </a:rPr>
                        <a:t>Wednesday</a:t>
                      </a:r>
                      <a:endParaRPr lang="en-IN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4A (Instructor - AK)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</a:t>
                      </a:r>
                      <a:r>
                        <a:rPr lang="en-US" sz="1200" b="0" dirty="0" err="1">
                          <a:effectLst/>
                        </a:rPr>
                        <a:t>Akhilesh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Maurya</a:t>
                      </a:r>
                      <a:r>
                        <a:rPr lang="en-US" sz="1200" b="0" dirty="0">
                          <a:effectLst/>
                        </a:rPr>
                        <a:t>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0"/>
                        </a:rPr>
                        <a:t>maurya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4B (Instructor - AK)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Mr. </a:t>
                      </a:r>
                      <a:r>
                        <a:rPr lang="en-IN" sz="1200" b="0" dirty="0" err="1">
                          <a:effectLst/>
                        </a:rPr>
                        <a:t>Nishant</a:t>
                      </a:r>
                      <a:r>
                        <a:rPr lang="en-IN" sz="1200" b="0" dirty="0">
                          <a:effectLst/>
                        </a:rPr>
                        <a:t> Bhargava (CE)</a:t>
                      </a:r>
                      <a:br>
                        <a:rPr lang="en-IN" sz="1200" b="0" dirty="0">
                          <a:effectLst/>
                        </a:rPr>
                      </a:br>
                      <a:r>
                        <a:rPr lang="en-IN" sz="1200" b="0" u="sng" dirty="0" err="1">
                          <a:effectLst/>
                          <a:hlinkClick r:id="rId11"/>
                        </a:rPr>
                        <a:t>n.bhargava</a:t>
                      </a:r>
                      <a:r>
                        <a:rPr lang="en-US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9A (Instructor - VK)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P. </a:t>
                      </a:r>
                      <a:r>
                        <a:rPr lang="en-US" sz="1200" b="0" dirty="0" err="1">
                          <a:effectLst/>
                        </a:rPr>
                        <a:t>Muthukumar</a:t>
                      </a:r>
                      <a:r>
                        <a:rPr lang="en-US" sz="1200" b="0" dirty="0">
                          <a:effectLst/>
                        </a:rPr>
                        <a:t> (ME)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2"/>
                        </a:rPr>
                        <a:t>pmkumar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9B (Instructor - VK)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</a:t>
                      </a:r>
                      <a:r>
                        <a:rPr lang="en-US" sz="1200" b="0" dirty="0" err="1">
                          <a:effectLst/>
                        </a:rPr>
                        <a:t>Bhaskar</a:t>
                      </a:r>
                      <a:r>
                        <a:rPr lang="en-US" sz="1200" b="0" dirty="0">
                          <a:effectLst/>
                        </a:rPr>
                        <a:t> Kumar (ME)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3"/>
                        </a:rPr>
                        <a:t>bhaskark</a:t>
                      </a:r>
                      <a:r>
                        <a:rPr lang="en-US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163772"/>
                  </a:ext>
                </a:extLst>
              </a:tr>
              <a:tr h="843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>
                          <a:effectLst/>
                        </a:rPr>
                        <a:t>Thursday</a:t>
                      </a:r>
                      <a:endParaRPr lang="en-IN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2A (Instructor - TVB)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Mr. </a:t>
                      </a:r>
                      <a:r>
                        <a:rPr lang="en-IN" sz="1200" b="0" dirty="0" err="1">
                          <a:effectLst/>
                        </a:rPr>
                        <a:t>Partha</a:t>
                      </a:r>
                      <a:r>
                        <a:rPr lang="en-IN" sz="1200" b="0" dirty="0">
                          <a:effectLst/>
                        </a:rPr>
                        <a:t> Das (CE)</a:t>
                      </a:r>
                      <a:br>
                        <a:rPr lang="en-IN" sz="1200" b="0" dirty="0">
                          <a:effectLst/>
                        </a:rPr>
                      </a:br>
                      <a:r>
                        <a:rPr lang="en-IN" sz="1200" b="0" u="sng" dirty="0" err="1">
                          <a:effectLst/>
                          <a:hlinkClick r:id="rId14"/>
                        </a:rPr>
                        <a:t>partha.das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2B (Instructor - TVB)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Baleshwar Singh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5"/>
                        </a:rPr>
                        <a:t>baleshwar</a:t>
                      </a:r>
                      <a:r>
                        <a:rPr lang="en-US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7A (Instructor - AD)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Ajay </a:t>
                      </a:r>
                      <a:r>
                        <a:rPr lang="en-US" sz="1200" b="0" dirty="0" err="1">
                          <a:effectLst/>
                        </a:rPr>
                        <a:t>Dashora</a:t>
                      </a:r>
                      <a:r>
                        <a:rPr lang="en-US" sz="1200" b="0" dirty="0">
                          <a:effectLst/>
                        </a:rPr>
                        <a:t>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6"/>
                        </a:rPr>
                        <a:t>abd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7B (Instructor - AD)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Ms. Priyanka </a:t>
                      </a:r>
                      <a:r>
                        <a:rPr lang="en-US" sz="1200" b="0" dirty="0" err="1">
                          <a:effectLst/>
                        </a:rPr>
                        <a:t>Talukdar</a:t>
                      </a:r>
                      <a:r>
                        <a:rPr lang="en-US" sz="1200" b="0" dirty="0">
                          <a:effectLst/>
                        </a:rPr>
                        <a:t>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u="sng" dirty="0" err="1">
                          <a:effectLst/>
                          <a:hlinkClick r:id="rId17"/>
                        </a:rPr>
                        <a:t>priyanka.talukdar</a:t>
                      </a:r>
                      <a:r>
                        <a:rPr lang="en-IN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574553"/>
                  </a:ext>
                </a:extLst>
              </a:tr>
              <a:tr h="8441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>
                          <a:effectLst/>
                        </a:rPr>
                        <a:t>Friday</a:t>
                      </a:r>
                      <a:endParaRPr lang="en-IN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5A (Instructor - AK)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C. </a:t>
                      </a:r>
                      <a:r>
                        <a:rPr lang="en-US" sz="1200" b="0" dirty="0" err="1">
                          <a:effectLst/>
                        </a:rPr>
                        <a:t>Mallikarujuna</a:t>
                      </a:r>
                      <a:r>
                        <a:rPr lang="en-US" sz="1200" b="0" dirty="0">
                          <a:effectLst/>
                        </a:rPr>
                        <a:t>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18"/>
                        </a:rPr>
                        <a:t>c.mallikarjuna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5B (Instructor - AK)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IN" sz="1200" b="0" dirty="0">
                          <a:effectLst/>
                        </a:rPr>
                        <a:t>Ms. </a:t>
                      </a:r>
                      <a:r>
                        <a:rPr lang="en-IN" sz="1200" b="0" dirty="0" err="1">
                          <a:effectLst/>
                        </a:rPr>
                        <a:t>Saswati</a:t>
                      </a:r>
                      <a:r>
                        <a:rPr lang="en-IN" sz="1200" b="0" dirty="0">
                          <a:effectLst/>
                        </a:rPr>
                        <a:t> Das (CE)</a:t>
                      </a:r>
                      <a:br>
                        <a:rPr lang="en-IN" sz="1200" b="0" dirty="0">
                          <a:effectLst/>
                        </a:rPr>
                      </a:br>
                      <a:r>
                        <a:rPr lang="en-IN" sz="1200" b="0" u="sng" dirty="0" err="1">
                          <a:effectLst/>
                          <a:hlinkClick r:id="rId19"/>
                        </a:rPr>
                        <a:t>saswati.das</a:t>
                      </a:r>
                      <a:r>
                        <a:rPr lang="en-US" sz="1200" b="0" dirty="0">
                          <a:effectLst/>
                        </a:rPr>
                        <a:t>,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10A (Instructor - VK)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Prof. Ajay </a:t>
                      </a:r>
                      <a:r>
                        <a:rPr lang="en-US" sz="1200" b="0" dirty="0" err="1">
                          <a:effectLst/>
                        </a:rPr>
                        <a:t>Kalamdhad</a:t>
                      </a:r>
                      <a:r>
                        <a:rPr lang="en-US" sz="1200" b="0" dirty="0">
                          <a:effectLst/>
                        </a:rPr>
                        <a:t> (CE)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20"/>
                        </a:rPr>
                        <a:t>kajay</a:t>
                      </a:r>
                      <a:r>
                        <a:rPr lang="en-US" sz="1200" b="0" dirty="0">
                          <a:effectLst/>
                        </a:rPr>
                        <a:t>, 1203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dirty="0">
                          <a:effectLst/>
                        </a:rPr>
                        <a:t>Lab 10B (Instructor - VK)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dirty="0">
                          <a:effectLst/>
                        </a:rPr>
                        <a:t>Dr. R Ganesh Narayan (ME)</a:t>
                      </a:r>
                      <a:br>
                        <a:rPr lang="en-US" sz="1200" b="0" dirty="0">
                          <a:effectLst/>
                        </a:rPr>
                      </a:br>
                      <a:r>
                        <a:rPr lang="en-US" sz="1200" b="0" u="sng" dirty="0" err="1">
                          <a:effectLst/>
                          <a:hlinkClick r:id="rId21"/>
                        </a:rPr>
                        <a:t>ganu</a:t>
                      </a:r>
                      <a:r>
                        <a:rPr lang="en-US" sz="1200" b="0" dirty="0">
                          <a:effectLst/>
                        </a:rPr>
                        <a:t>,  1204</a:t>
                      </a:r>
                      <a:endParaRPr lang="en-IN" sz="11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174" marR="581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71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3439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Know your Lab classrooms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483929"/>
            <a:ext cx="3960000" cy="222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47BF-8332-4B38-8831-DFB06F530360}" type="datetime3">
              <a:rPr lang="en-US" smtClean="0"/>
              <a:t>10 September 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60E1-129B-4F39-A556-E1B84557B5ED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5181600" cy="2914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0" y="1483929"/>
            <a:ext cx="3960000" cy="22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613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7583"/>
            <a:ext cx="8229600" cy="477054"/>
          </a:xfrm>
        </p:spPr>
        <p:txBody>
          <a:bodyPr/>
          <a:lstStyle/>
          <a:p>
            <a:r>
              <a:rPr lang="en-IN" dirty="0"/>
              <a:t>Lab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2620"/>
            <a:ext cx="8229600" cy="4778231"/>
          </a:xfrm>
        </p:spPr>
        <p:txBody>
          <a:bodyPr/>
          <a:lstStyle/>
          <a:p>
            <a:r>
              <a:rPr lang="en-IN" dirty="0"/>
              <a:t>10 lab sheets in total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Lettering and Scales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Curves and Conics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Orthographic Projections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Projections of points, lines and traces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Projections of planes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Projections of solids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Sections of solids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Development of surfaces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Intersections of solids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Isometric projections</a:t>
            </a:r>
          </a:p>
          <a:p>
            <a:pPr marL="1011237" lvl="2" indent="-342900">
              <a:buSzPct val="100000"/>
              <a:buFont typeface="+mj-lt"/>
              <a:buAutoNum type="arabicPeriod"/>
            </a:pPr>
            <a:r>
              <a:rPr lang="en-IN" dirty="0"/>
              <a:t>Introduction to CAD – Presentation and Demonstration (No Tutorial Lab)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BDA3-2F28-486E-9DEA-3DE3DDEF0BD1}" type="datetime3">
              <a:rPr lang="en-US" smtClean="0"/>
              <a:t>10 September 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60E1-129B-4F39-A556-E1B84557B5ED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26836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01451"/>
          </a:xfrm>
        </p:spPr>
        <p:txBody>
          <a:bodyPr/>
          <a:lstStyle/>
          <a:p>
            <a:r>
              <a:rPr lang="en-IN" dirty="0"/>
              <a:t>Distribution of marks</a:t>
            </a:r>
          </a:p>
          <a:p>
            <a:pPr lvl="1"/>
            <a:r>
              <a:rPr lang="en-IN" dirty="0"/>
              <a:t>Lab sheets – 50%, Mid-</a:t>
            </a:r>
            <a:r>
              <a:rPr lang="en-IN" dirty="0" err="1"/>
              <a:t>sem</a:t>
            </a:r>
            <a:r>
              <a:rPr lang="en-IN" dirty="0"/>
              <a:t> – 20%, End-</a:t>
            </a:r>
            <a:r>
              <a:rPr lang="en-IN" dirty="0" err="1"/>
              <a:t>sem</a:t>
            </a:r>
            <a:r>
              <a:rPr lang="en-IN" dirty="0"/>
              <a:t> – 30%</a:t>
            </a:r>
          </a:p>
          <a:p>
            <a:r>
              <a:rPr lang="en-IN" dirty="0"/>
              <a:t>All Lab sheets to be completed in the stipulated class hours </a:t>
            </a:r>
          </a:p>
          <a:p>
            <a:pPr lvl="1"/>
            <a:r>
              <a:rPr lang="en-IN" dirty="0"/>
              <a:t>Books and lecture notes allowed during lab classes</a:t>
            </a:r>
          </a:p>
          <a:p>
            <a:pPr lvl="1"/>
            <a:r>
              <a:rPr lang="en-IN" dirty="0"/>
              <a:t>Lecture notes will be uploaded in the MOODLE</a:t>
            </a:r>
          </a:p>
          <a:p>
            <a:r>
              <a:rPr lang="en-IN" dirty="0"/>
              <a:t>Mid-semester exam (2 hr objective questions based exam)</a:t>
            </a:r>
          </a:p>
          <a:p>
            <a:pPr lvl="1"/>
            <a:r>
              <a:rPr lang="en-IN" dirty="0"/>
              <a:t>Date: 14.09.2019 (Time will be intimated later)</a:t>
            </a:r>
          </a:p>
          <a:p>
            <a:pPr lvl="1"/>
            <a:r>
              <a:rPr lang="en-IN" dirty="0"/>
              <a:t>Venue - L1, L2, L3, L4</a:t>
            </a:r>
          </a:p>
          <a:p>
            <a:pPr lvl="1"/>
            <a:r>
              <a:rPr lang="en-IN" dirty="0"/>
              <a:t>Course content up to Lecture 5</a:t>
            </a:r>
          </a:p>
          <a:p>
            <a:r>
              <a:rPr lang="en-IN" dirty="0"/>
              <a:t>End-semester exam (based on regular board drawings)</a:t>
            </a:r>
          </a:p>
          <a:p>
            <a:pPr lvl="1"/>
            <a:r>
              <a:rPr lang="en-IN" dirty="0"/>
              <a:t>Date: 14.11.2019 - 20.11.2019</a:t>
            </a:r>
          </a:p>
          <a:p>
            <a:pPr lvl="1"/>
            <a:r>
              <a:rPr lang="en-IN" dirty="0"/>
              <a:t>Venue: Respective lab classes and lab hours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9654-FEF3-4824-8D2B-60993DFDEECF}" type="datetime3">
              <a:rPr lang="en-US" smtClean="0"/>
              <a:t>10 September 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60E1-129B-4F39-A556-E1B84557B5ED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951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Points to Remember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02D8-D9D7-4D63-BCD7-3848689B4DD7}" type="datetime3">
              <a:rPr lang="en-US" smtClean="0"/>
              <a:t>10 September 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CE101 Lec1: Introduction and Basics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A60E1-129B-4F39-A556-E1B84557B5ED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47645"/>
          </a:xfrm>
        </p:spPr>
        <p:txBody>
          <a:bodyPr/>
          <a:lstStyle/>
          <a:p>
            <a:r>
              <a:rPr lang="en-IN" dirty="0"/>
              <a:t>Attendance</a:t>
            </a:r>
          </a:p>
          <a:p>
            <a:pPr lvl="1"/>
            <a:r>
              <a:rPr lang="en-IN" dirty="0"/>
              <a:t>Lecture class and Lab class attendance are mandatory (as per ordinance)</a:t>
            </a:r>
          </a:p>
          <a:p>
            <a:pPr lvl="1"/>
            <a:r>
              <a:rPr lang="en-US" b="1" dirty="0"/>
              <a:t>It is essential to appear in the end-semester exam</a:t>
            </a:r>
            <a:r>
              <a:rPr lang="en-US" dirty="0"/>
              <a:t>. In case of medical reasons or unavoidable personal work/reasons, change in date/slot or re-exam may be conducted. Students are advised to be in communication with their respective Lab instructors on regular basis</a:t>
            </a:r>
          </a:p>
          <a:p>
            <a:pPr lvl="1"/>
            <a:endParaRPr lang="en-IN" dirty="0"/>
          </a:p>
          <a:p>
            <a:r>
              <a:rPr lang="en-IN" dirty="0"/>
              <a:t>Make-up lab class</a:t>
            </a:r>
          </a:p>
          <a:p>
            <a:pPr lvl="1"/>
            <a:r>
              <a:rPr lang="en-IN" dirty="0"/>
              <a:t>Student is allowed for make up class IF AND ONLY IF regular lab class is missed for GENUINE MEDICAL REASON</a:t>
            </a:r>
          </a:p>
          <a:p>
            <a:pPr lvl="1"/>
            <a:r>
              <a:rPr lang="en-IN" dirty="0"/>
              <a:t>A single make-up class will be adjusted in the penultimate week before the exam (See the Roster)</a:t>
            </a:r>
          </a:p>
          <a:p>
            <a:pPr lvl="2"/>
            <a:r>
              <a:rPr lang="en-IN" dirty="0"/>
              <a:t>Contact your tutor for further information</a:t>
            </a:r>
          </a:p>
          <a:p>
            <a:pPr lvl="1"/>
            <a:r>
              <a:rPr lang="en-US" dirty="0"/>
              <a:t>No make-up class for the completion of the incomplete assignments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90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TAG_VCONFIG" val="PD94bWwgdmVyc2lvbj0iMS4wIiBlbmNvZGluZz0iVVRGLTgiPz4NPGNvbmZpZ3VyYXRpb24+DQk8YnJhbmRpbmc+DQkJPHVpZm9udCBuYW1lPSJGT05UX05PVEVTX1RFWFQiIHZhbHVlPSJWZXJkYW5hLDksZmFsc2UsZmFsc2UsZmFsc2UiLz4NCTwvYnJhbmRpbmc+DQk8Y29sb3JzPg0JCTx1aWNvbG9yIG5hbWU9InByaW1hcnkiIHZhbHVlPSIweDZGODQ4OCIvPg0JCTx1aWNvbG9yIG5hbWU9Imdsb3ciIHZhbHVlPSIweDM1RDMzNCIvPg0JCTx1aWNvbG9yIG5hbWU9InRleHQiIHZhbHVlPSIweEZGRkZGRiIvPg0JCTx1aWNvbG9yIG5hbWU9ImxpZ2h0IiB2YWx1ZT0iMHg0RTVENjAiLz4NCQk8dWljb2xvciBuYW1lPSJzaGFkb3ciIHZhbHVlPSIweDAwMDAwMCIvPg0gIDx1aWNvbG9yIG5hbWU9ImJhY2tncm91bmQiIHZhbHVlPSIweDcyNzk3MSIvPg0JPC9jb2xvcnM+DTxsYXlvdXQ+DTx1aXNob3cgbmFtZT0icHJlc2VudGF0aW9udGl0bGUiIHZhbHVlPSJ0cnVlIi8+CQkNICA8dWlzaG93IG5hbWU9InByZXNlbnRlcnBob3RvIiB2YWx1ZT0idHJ1ZSIvPg0gIDx1aXNob3cgbmFtZT0icHJlc2VudGVybmFtZSIgdmFsdWU9InRydWUiLz4JCQkNICA8dWlzaG93IG5hbWU9InByZXNlbnRlcnRpdGxlIiB2YWx1ZT0idHJ1ZSIvPgkJCQ0gIDx1aXNob3cgbmFtZT0icHJlc2VudGVyZW1haWwiIHZhbHVlPSJ0cnVlIi8+CQkJDSAgPHVpc2hvdyBuYW1lPSJwcmVzZW50ZXJiaW8iIHZhbHVlPSJ0cnVlIi8+CQkJDSAgPHVpc2hvdyBuYW1lPSJjb21wYW55bG9nbyIgdmFsdWU9InRydWUiLz4JCQkJDSAgPHVpc2hvdyBuYW1lPSJzaWRlYmFyIiB2YWx1ZT0idHJ1ZSIvPgkJCQkJDSAgPHVpc2hvdyBuYW1lPSJvdXRsaW5lIiB2YWx1ZT0idHJ1ZSIvPg0gIDx1aXNob3cgbmFtZT0idGh1bWJuYWlsIiB2YWx1ZT0idHJ1ZSIvPg0gIDx1aXNob3cgbmFtZT0ibm90ZXMiIHZhbHVlPSJ0cnVlIi8+DSAgPHVpc2hvdyBuYW1lPSJzZWFyY2giIHZhbHVlPSJ0cnVlIi8+DSAgPHVpc2hvdyBuYW1lPSJxdWl6IiB2YWx1ZT0idHJ1ZSIvPg0gIDx1aXNob3cgbmFtZT0iYXR0YWNobWVudHMiIHZhbHVlPSJ0cnVlIi8+CQkJCQ0gIDx1aXNob3cgbmFtZT0idXRpbHMiIHZhbHVlPSJ0cnVlIi8+CQkJCQkNICA8dWlzaG93IG5hbWU9InZvbHVtZSIgdmFsdWU9InRydWUiLz4JCQkJCQ0gIDx1aXNob3cgbmFtZT0icGxheWJhciIgdmFsdWU9InRydWUiLz4JCQkJCQ0gIDx1aXNob3cgbmFtZT0idGFsa2luZ2hlYWQiIHZhbHVlPSJ0cnVlIi8+CQkJCQkNICA8dWlzaG93IG5hbWU9InNpZGViYXJvbnJpZ2h0IiB2YWx1ZT0idHJ1ZSIvPgkJCQ0gIDx1aXNob3cgbmFtZT0idmlld2NoYW5nZSIgdmFsdWU9InRydWUiLz4JCQkJDSAgPHVpc2hvdyBuYW1lPSJhbHdheXNTY3J1bmNoIiB2YWx1ZT0iZmFsc2UiLz4JCQkJDSAgPHVpc2hvdyBuYW1lPSJpbml0aWFsZGlzcGxheW1vZGVpc25vcm1hbCIgdmFsdWU9InRydWUiLz4JDSAgPHVpcmVwbGFjZSBuYW1lPSJsb2dvIiB2YWx1ZT0iIi8+DSAgPHVpcmVwbGFjZSBuYW1lPSJiZ2ltYWdlIiB2YWx1ZT0iIi8+DSAgPHVpcmVwbGFjZSBuYW1lPSJpbml0aWFsdGFiIiB2YWx1ZT0ib3V0bGluZSIvPg08L2xheW91dD4NDTwvY29uZmlndXJhdGlvbj4NDQ=="/>
  <p:tag name="MMPROD_UIDATA" val="&lt;database version=&quot;7.0&quot;&gt;&lt;object type=&quot;1&quot; unique_id=&quot;10001&quot;&gt;&lt;property id=&quot;20141&quot; value=&quot;CE 533 Lecture 7 Combined Foundations 3 Strap Footings&quot;/&gt;&lt;property id=&quot;20148&quot; value=&quot;5&quot;/&gt;&lt;property id=&quot;20224&quot; value=&quot;C:\Users\Arindam\Documents\My Adobe Presentations\CE 533 Lecture 7 Combined Foundations 3 Strap Footings&quot;/&gt;&lt;property id=&quot;20250&quot; value=&quot;0&quot;/&gt;&lt;property id=&quot;20251&quot; value=&quot;0&quot;/&gt;&lt;property id=&quot;20259&quot; value=&quot;0&quot;/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Diapositiva 1 - &amp;quot;CE648&amp;#x0D;&amp;#x0A;&amp;#x0D;&amp;#x0A;Applied Soil Mechanics&amp;#x0D;&amp;#x0A;&amp;#x0D;&amp;#x0A;Lecture 3-4: Active Earth Pressure – Static Analyses&amp;quot;&quot;/&gt;&lt;property id=&quot;20307&quot; value=&quot;349&quot;/&gt;&lt;property id=&quot;20309&quot; value=&quot;-1&quot;/&gt;&lt;/object&gt;&lt;object type=&quot;3&quot; unique_id=&quot;12540&quot;&gt;&lt;property id=&quot;20148&quot; value=&quot;5&quot;/&gt;&lt;property id=&quot;20300&quot; value=&quot;Diapositiva 28&quot;/&gt;&lt;property id=&quot;20307&quot; value=&quot;616&quot;/&gt;&lt;/object&gt;&lt;object type=&quot;3&quot; unique_id=&quot;13324&quot;&gt;&lt;property id=&quot;20148&quot; value=&quot;5&quot;/&gt;&lt;property id=&quot;20300&quot; value=&quot;Diapositiva 9 - &amp;quot;Rankine Active Pressure: Generalized Case&amp;quot;&quot;/&gt;&lt;property id=&quot;20307&quot; value=&quot;649&quot;/&gt;&lt;/object&gt;&lt;object type=&quot;3&quot; unique_id=&quot;13325&quot;&gt;&lt;property id=&quot;20148&quot; value=&quot;5&quot;/&gt;&lt;property id=&quot;20300&quot; value=&quot;Diapositiva 10 - &amp;quot;Rankine Active Pressure: Generalized Case&amp;quot;&quot;/&gt;&lt;property id=&quot;20307&quot; value=&quot;650&quot;/&gt;&lt;/object&gt;&lt;object type=&quot;3&quot; unique_id=&quot;13326&quot;&gt;&lt;property id=&quot;20148&quot; value=&quot;5&quot;/&gt;&lt;property id=&quot;20300&quot; value=&quot;Diapositiva 11 - &amp;quot;Rankine Active Pressure: Generalized Case&amp;quot;&quot;/&gt;&lt;property id=&quot;20307&quot; value=&quot;651&quot;/&gt;&lt;/object&gt;&lt;object type=&quot;3&quot; unique_id=&quot;13327&quot;&gt;&lt;property id=&quot;20148&quot; value=&quot;5&quot;/&gt;&lt;property id=&quot;20300&quot; value=&quot;Diapositiva 12 - &amp;quot;Rankine Active Pressure: Generalized Case&amp;quot;&quot;/&gt;&lt;property id=&quot;20307&quot; value=&quot;652&quot;/&gt;&lt;/object&gt;&lt;object type=&quot;3&quot; unique_id=&quot;13328&quot;&gt;&lt;property id=&quot;20148&quot; value=&quot;5&quot;/&gt;&lt;property id=&quot;20300&quot; value=&quot;Diapositiva 13 - &amp;quot;Rankine Active Pressure: Generalized Case&amp;quot;&quot;/&gt;&lt;property id=&quot;20307&quot; value=&quot;653&quot;/&gt;&lt;/object&gt;&lt;object type=&quot;3&quot; unique_id=&quot;13329&quot;&gt;&lt;property id=&quot;20148&quot; value=&quot;5&quot;/&gt;&lt;property id=&quot;20300&quot; value=&quot;Diapositiva 14 - &amp;quot;Rankine Active Pressure: Generalized Case&amp;quot;&quot;/&gt;&lt;property id=&quot;20307&quot; value=&quot;654&quot;/&gt;&lt;/object&gt;&lt;object type=&quot;3&quot; unique_id=&quot;13330&quot;&gt;&lt;property id=&quot;20148&quot; value=&quot;5&quot;/&gt;&lt;property id=&quot;20300&quot; value=&quot;Diapositiva 15 - &amp;quot;Rankine Active Pressure: Generalized Case&amp;quot;&quot;/&gt;&lt;property id=&quot;20307&quot; value=&quot;655&quot;/&gt;&lt;/object&gt;&lt;object type=&quot;3&quot; unique_id=&quot;13331&quot;&gt;&lt;property id=&quot;20148&quot; value=&quot;5&quot;/&gt;&lt;property id=&quot;20300&quot; value=&quot;Diapositiva 16 - &amp;quot;Inclined Granular Backfill with Vertical Face&amp;quot;&quot;/&gt;&lt;property id=&quot;20307&quot; value=&quot;656&quot;/&gt;&lt;/object&gt;&lt;object type=&quot;3&quot; unique_id=&quot;13332&quot;&gt;&lt;property id=&quot;20148&quot; value=&quot;5&quot;/&gt;&lt;property id=&quot;20300&quot; value=&quot;Diapositiva 17 - &amp;quot;Angle of Wall Friction: Active Case&amp;quot;&quot;/&gt;&lt;property id=&quot;20307&quot; value=&quot;657&quot;/&gt;&lt;/object&gt;&lt;object type=&quot;3&quot; unique_id=&quot;13353&quot;&gt;&lt;property id=&quot;20148&quot; value=&quot;5&quot;/&gt;&lt;property id=&quot;20300&quot; value=&quot;Diapositiva 8 - &amp;quot;Lateral Earth Pressure&amp;quot;&quot;/&gt;&lt;property id=&quot;20307&quot; value=&quot;675&quot;/&gt;&lt;/object&gt;&lt;object type=&quot;3&quot; unique_id=&quot;13357&quot;&gt;&lt;property id=&quot;20148&quot; value=&quot;5&quot;/&gt;&lt;property id=&quot;20300&quot; value=&quot;Diapositiva 2 - &amp;quot;Rankine Active Earth Pressure&amp;quot;&quot;/&gt;&lt;property id=&quot;20307&quot; value=&quot;676&quot;/&gt;&lt;/object&gt;&lt;object type=&quot;3&quot; unique_id=&quot;13358&quot;&gt;&lt;property id=&quot;20148&quot; value=&quot;5&quot;/&gt;&lt;property id=&quot;20300&quot; value=&quot;Diapositiva 3 - &amp;quot;Mohr-Circle Representation&amp;quot;&quot;/&gt;&lt;property id=&quot;20307&quot; value=&quot;677&quot;/&gt;&lt;/object&gt;&lt;object type=&quot;3&quot; unique_id=&quot;13359&quot;&gt;&lt;property id=&quot;20148&quot; value=&quot;5&quot;/&gt;&lt;property id=&quot;20300&quot; value=&quot;Diapositiva 4 - &amp;quot;Mohr-Circle Representation&amp;quot;&quot;/&gt;&lt;property id=&quot;20307&quot; value=&quot;678&quot;/&gt;&lt;/object&gt;&lt;object type=&quot;3&quot; unique_id=&quot;13360&quot;&gt;&lt;property id=&quot;20148&quot; value=&quot;5&quot;/&gt;&lt;property id=&quot;20300&quot; value=&quot;Diapositiva 5 - &amp;quot;Mohr-Circle Representation&amp;quot;&quot;/&gt;&lt;property id=&quot;20307&quot; value=&quot;679&quot;/&gt;&lt;/object&gt;&lt;object type=&quot;3&quot; unique_id=&quot;13361&quot;&gt;&lt;property id=&quot;20148&quot; value=&quot;5&quot;/&gt;&lt;property id=&quot;20300&quot; value=&quot;Diapositiva 6 - &amp;quot;Active Pressure Distribution Diagram&amp;quot;&quot;/&gt;&lt;property id=&quot;20307&quot; value=&quot;680&quot;/&gt;&lt;/object&gt;&lt;object type=&quot;3&quot; unique_id=&quot;13362&quot;&gt;&lt;property id=&quot;20148&quot; value=&quot;5&quot;/&gt;&lt;property id=&quot;20300&quot; value=&quot;Diapositiva 7 - &amp;quot;Effect of Tensile Crack&amp;quot;&quot;/&gt;&lt;property id=&quot;20307&quot; value=&quot;681&quot;/&gt;&lt;/object&gt;&lt;object type=&quot;3&quot; unique_id=&quot;13363&quot;&gt;&lt;property id=&quot;20148&quot; value=&quot;5&quot;/&gt;&lt;property id=&quot;20300&quot; value=&quot;Diapositiva 18 - &amp;quot;c- Backfill with Vertical Face&amp;quot;&quot;/&gt;&lt;property id=&quot;20307&quot; value=&quot;682&quot;/&gt;&lt;/object&gt;&lt;object type=&quot;3&quot; unique_id=&quot;13364&quot;&gt;&lt;property id=&quot;20148&quot; value=&quot;5&quot;/&gt;&lt;property id=&quot;20300&quot; value=&quot;Diapositiva 19 - &amp;quot;c- Backfill with Vertical Face&amp;quot;&quot;/&gt;&lt;property id=&quot;20307&quot; value=&quot;683&quot;/&gt;&lt;/object&gt;&lt;object type=&quot;3&quot; unique_id=&quot;13365&quot;&gt;&lt;property id=&quot;20148&quot; value=&quot;5&quot;/&gt;&lt;property id=&quot;20300&quot; value=&quot;Diapositiva 20 - &amp;quot;c- Backfill with Vertical Face&amp;quot;&quot;/&gt;&lt;property id=&quot;20307&quot; value=&quot;684&quot;/&gt;&lt;/object&gt;&lt;object type=&quot;3&quot; unique_id=&quot;13366&quot;&gt;&lt;property id=&quot;20148&quot; value=&quot;5&quot;/&gt;&lt;property id=&quot;20300&quot; value=&quot;Diapositiva 21 - &amp;quot;c- Backfill with Vertical Face&amp;quot;&quot;/&gt;&lt;property id=&quot;20307&quot; value=&quot;685&quot;/&gt;&lt;/object&gt;&lt;object type=&quot;3&quot; unique_id=&quot;13367&quot;&gt;&lt;property id=&quot;20148&quot; value=&quot;5&quot;/&gt;&lt;property id=&quot;20300&quot; value=&quot;Diapositiva 22 - &amp;quot;c- Backfill with Vertical Face&amp;quot;&quot;/&gt;&lt;property id=&quot;20307&quot; value=&quot;686&quot;/&gt;&lt;/object&gt;&lt;object type=&quot;3&quot; unique_id=&quot;13368&quot;&gt;&lt;property id=&quot;20148&quot; value=&quot;5&quot;/&gt;&lt;property id=&quot;20300&quot; value=&quot;Diapositiva 23 - &amp;quot;c- Backfill with Vertical Face&amp;quot;&quot;/&gt;&lt;property id=&quot;20307&quot; value=&quot;687&quot;/&gt;&lt;/object&gt;&lt;object type=&quot;3&quot; unique_id=&quot;13369&quot;&gt;&lt;property id=&quot;20148&quot; value=&quot;5&quot;/&gt;&lt;property id=&quot;20300&quot; value=&quot;Diapositiva 24 - &amp;quot;c- Backfill with Vertical Face&amp;quot;&quot;/&gt;&lt;property id=&quot;20307&quot; value=&quot;688&quot;/&gt;&lt;/object&gt;&lt;object type=&quot;3&quot; unique_id=&quot;13370&quot;&gt;&lt;property id=&quot;20148&quot; value=&quot;5&quot;/&gt;&lt;property id=&quot;20300&quot; value=&quot;Diapositiva 25 - &amp;quot;Coulomb’s Active Earth Pressure: Granular Backfill&amp;quot;&quot;/&gt;&lt;property id=&quot;20307&quot; value=&quot;689&quot;/&gt;&lt;/object&gt;&lt;object type=&quot;3&quot; unique_id=&quot;13371&quot;&gt;&lt;property id=&quot;20148&quot; value=&quot;5&quot;/&gt;&lt;property id=&quot;20300&quot; value=&quot;Diapositiva 26 - &amp;quot;Coulomb’s Active Earth Pressure: Granular Backfill&amp;quot;&quot;/&gt;&lt;property id=&quot;20307&quot; value=&quot;690&quot;/&gt;&lt;/object&gt;&lt;object type=&quot;3&quot; unique_id=&quot;13372&quot;&gt;&lt;property id=&quot;20148&quot; value=&quot;5&quot;/&gt;&lt;property id=&quot;20300&quot; value=&quot;Diapositiva 27 - &amp;quot;Coulomb’s Active Earth Pressure:                  Surcharge on Granular Backfill&amp;quot;&quot;/&gt;&lt;property id=&quot;20307&quot; value=&quot;691&quot;/&gt;&lt;/object&gt;&lt;/object&gt;&lt;object type=&quot;10&quot; unique_id=&quot;11369&quot;&gt;&lt;object type=&quot;11&quot; unique_id=&quot;11370&quot;&gt;&lt;/object&gt;&lt;/object&gt;&lt;object type=&quot;4&quot; unique_id=&quot;11371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 w="38100">
          <a:solidFill>
            <a:srgbClr val="FF0000"/>
          </a:solidFill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rgbClr val="0033CC"/>
          </a:solidFill>
          <a:prstDash val="solid"/>
          <a:headEnd type="none" w="med" len="me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defRPr sz="2400" dirty="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18757</TotalTime>
  <Words>1743</Words>
  <Application>Microsoft Office PowerPoint</Application>
  <PresentationFormat>On-screen Show (4:3)</PresentationFormat>
  <Paragraphs>326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60" baseType="lpstr">
      <vt:lpstr>Adobe Garamond Pro Bold</vt:lpstr>
      <vt:lpstr>Arial</vt:lpstr>
      <vt:lpstr>Arial Rounded MT Bold</vt:lpstr>
      <vt:lpstr>Calibri</vt:lpstr>
      <vt:lpstr>Franklin Gothic Book</vt:lpstr>
      <vt:lpstr>Franklin Gothic Medium</vt:lpstr>
      <vt:lpstr>Garamond</vt:lpstr>
      <vt:lpstr>Monotype Corsiva</vt:lpstr>
      <vt:lpstr>Times New Roman</vt:lpstr>
      <vt:lpstr>Wingdings</vt:lpstr>
      <vt:lpstr>Wingdings 2</vt:lpstr>
      <vt:lpstr>Flow</vt:lpstr>
      <vt:lpstr>Office Theme</vt:lpstr>
      <vt:lpstr>1_Office Theme</vt:lpstr>
      <vt:lpstr>3_Office Theme</vt:lpstr>
      <vt:lpstr>2_Office Theme</vt:lpstr>
      <vt:lpstr>4_Office Theme</vt:lpstr>
      <vt:lpstr>5_Office Theme</vt:lpstr>
      <vt:lpstr>CE101  Engineering Drawing  Lec1: Introduction and Basics Part-1: Basics, Equipment, Lines and Lettering</vt:lpstr>
      <vt:lpstr>Syllabus</vt:lpstr>
      <vt:lpstr>Books</vt:lpstr>
      <vt:lpstr>Know your Instructor / Lecture Classes</vt:lpstr>
      <vt:lpstr>Know your Lab Class and Lab Instructor</vt:lpstr>
      <vt:lpstr>Know your Lab classrooms</vt:lpstr>
      <vt:lpstr>Lab Sheets</vt:lpstr>
      <vt:lpstr>Points to Remember</vt:lpstr>
      <vt:lpstr>Points to Remember</vt:lpstr>
      <vt:lpstr>Points to Remember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Pre-requisites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Strokes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Kanpur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Arindam</dc:creator>
  <cp:lastModifiedBy>Pradnesh Kalkar</cp:lastModifiedBy>
  <cp:revision>1523</cp:revision>
  <dcterms:created xsi:type="dcterms:W3CDTF">2009-03-03T19:30:23Z</dcterms:created>
  <dcterms:modified xsi:type="dcterms:W3CDTF">2019-09-10T16:36:00Z</dcterms:modified>
</cp:coreProperties>
</file>